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handoutMasterIdLst>
    <p:handoutMasterId r:id="rId19"/>
  </p:handoutMasterIdLst>
  <p:sldIdLst>
    <p:sldId id="256" r:id="rId2"/>
    <p:sldId id="258" r:id="rId3"/>
    <p:sldId id="257" r:id="rId4"/>
    <p:sldId id="260" r:id="rId5"/>
    <p:sldId id="264" r:id="rId6"/>
    <p:sldId id="265" r:id="rId7"/>
    <p:sldId id="272" r:id="rId8"/>
    <p:sldId id="263" r:id="rId9"/>
    <p:sldId id="269" r:id="rId10"/>
    <p:sldId id="271" r:id="rId11"/>
    <p:sldId id="273" r:id="rId12"/>
    <p:sldId id="274" r:id="rId13"/>
    <p:sldId id="275" r:id="rId14"/>
    <p:sldId id="276" r:id="rId15"/>
    <p:sldId id="278" r:id="rId16"/>
    <p:sldId id="279" r:id="rId17"/>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02"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lIns="91440" tIns="45720" rIns="91440" bIns="45720" rtlCol="0"/>
          <a:lstStyle>
            <a:lvl1pPr algn="r">
              <a:defRPr sz="1200"/>
            </a:lvl1pPr>
          </a:lstStyle>
          <a:p>
            <a:fld id="{5492C9B8-4D46-488F-A6EE-EDF53DF7CD42}" type="datetimeFigureOut">
              <a:rPr lang="en-US" smtClean="0"/>
              <a:pPr/>
              <a:t>2/27/2013</a:t>
            </a:fld>
            <a:endParaRPr lang="en-US"/>
          </a:p>
        </p:txBody>
      </p:sp>
      <p:sp>
        <p:nvSpPr>
          <p:cNvPr id="4" name="Footer Placeholder 3"/>
          <p:cNvSpPr>
            <a:spLocks noGrp="1"/>
          </p:cNvSpPr>
          <p:nvPr>
            <p:ph type="ftr" sz="quarter" idx="2"/>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lIns="91440" tIns="45720" rIns="91440" bIns="45720" rtlCol="0" anchor="b"/>
          <a:lstStyle>
            <a:lvl1pPr algn="r">
              <a:defRPr sz="1200"/>
            </a:lvl1pPr>
          </a:lstStyle>
          <a:p>
            <a:fld id="{AD88578C-1894-4775-90FD-C17B511D07F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0E07260C-1792-48F0-AAE8-7A64FB1F5CCE}" type="datetimeFigureOut">
              <a:rPr lang="en-US" smtClean="0"/>
              <a:pPr/>
              <a:t>2/27/2013</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9F56B2CE-CC77-4209-A7AF-194CC0C62D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F56B2CE-CC77-4209-A7AF-194CC0C62D4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2/27/2013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2/27/2013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2/27/2013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2/27/2013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2/27/2013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2/27/2013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2/27/2013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2/27/2013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828800"/>
            <a:ext cx="7406640" cy="1472184"/>
          </a:xfrm>
        </p:spPr>
        <p:txBody>
          <a:bodyPr>
            <a:normAutofit fontScale="90000"/>
          </a:bodyPr>
          <a:lstStyle/>
          <a:p>
            <a:pPr algn="ctr"/>
            <a:r>
              <a:rPr lang="en-US" dirty="0" smtClean="0">
                <a:solidFill>
                  <a:srgbClr val="0070C0"/>
                </a:solidFill>
              </a:rPr>
              <a:t/>
            </a:r>
            <a:br>
              <a:rPr lang="en-US" dirty="0" smtClean="0">
                <a:solidFill>
                  <a:srgbClr val="0070C0"/>
                </a:solidFill>
              </a:rPr>
            </a:br>
            <a:r>
              <a:rPr lang="en-US" sz="5300" b="1" dirty="0" smtClean="0">
                <a:solidFill>
                  <a:srgbClr val="0070C0"/>
                </a:solidFill>
                <a:latin typeface="Calibri" pitchFamily="34" charset="0"/>
              </a:rPr>
              <a:t>Program </a:t>
            </a:r>
            <a:br>
              <a:rPr lang="en-US" sz="5300" b="1" dirty="0" smtClean="0">
                <a:solidFill>
                  <a:srgbClr val="0070C0"/>
                </a:solidFill>
                <a:latin typeface="Calibri" pitchFamily="34" charset="0"/>
              </a:rPr>
            </a:br>
            <a:r>
              <a:rPr lang="en-US" sz="5300" b="1" dirty="0" err="1" smtClean="0">
                <a:solidFill>
                  <a:srgbClr val="0070C0"/>
                </a:solidFill>
                <a:latin typeface="Calibri" pitchFamily="34" charset="0"/>
              </a:rPr>
              <a:t>Mahasiswa</a:t>
            </a:r>
            <a:r>
              <a:rPr lang="en-US" sz="5300" b="1" dirty="0" smtClean="0">
                <a:solidFill>
                  <a:srgbClr val="0070C0"/>
                </a:solidFill>
                <a:latin typeface="Calibri" pitchFamily="34" charset="0"/>
              </a:rPr>
              <a:t> </a:t>
            </a:r>
            <a:r>
              <a:rPr lang="en-US" sz="5300" b="1" dirty="0" err="1" smtClean="0">
                <a:solidFill>
                  <a:srgbClr val="0070C0"/>
                </a:solidFill>
                <a:latin typeface="Calibri" pitchFamily="34" charset="0"/>
              </a:rPr>
              <a:t>Wirausaha</a:t>
            </a:r>
            <a:r>
              <a:rPr lang="en-US" sz="5300" b="1" dirty="0" smtClean="0">
                <a:solidFill>
                  <a:srgbClr val="0070C0"/>
                </a:solidFill>
                <a:latin typeface="Calibri" pitchFamily="34" charset="0"/>
              </a:rPr>
              <a:t/>
            </a:r>
            <a:br>
              <a:rPr lang="en-US" sz="5300" b="1" dirty="0" smtClean="0">
                <a:solidFill>
                  <a:srgbClr val="0070C0"/>
                </a:solidFill>
                <a:latin typeface="Calibri" pitchFamily="34" charset="0"/>
              </a:rPr>
            </a:br>
            <a:r>
              <a:rPr lang="en-US" sz="5300" b="1" dirty="0" smtClean="0">
                <a:solidFill>
                  <a:srgbClr val="0070C0"/>
                </a:solidFill>
                <a:latin typeface="Calibri" pitchFamily="34" charset="0"/>
              </a:rPr>
              <a:t>(PMW)</a:t>
            </a:r>
            <a:endParaRPr lang="en-US" sz="4400" dirty="0">
              <a:solidFill>
                <a:srgbClr val="0070C0"/>
              </a:solidFill>
              <a:latin typeface="Calibri" pitchFamily="34" charset="0"/>
            </a:endParaRPr>
          </a:p>
        </p:txBody>
      </p:sp>
      <p:sp>
        <p:nvSpPr>
          <p:cNvPr id="3" name="Subtitle 2"/>
          <p:cNvSpPr>
            <a:spLocks noGrp="1"/>
          </p:cNvSpPr>
          <p:nvPr>
            <p:ph type="subTitle" idx="1"/>
          </p:nvPr>
        </p:nvSpPr>
        <p:spPr>
          <a:xfrm>
            <a:off x="1447800" y="3886200"/>
            <a:ext cx="7406640" cy="1752600"/>
          </a:xfrm>
        </p:spPr>
        <p:txBody>
          <a:bodyPr>
            <a:normAutofit fontScale="85000" lnSpcReduction="20000"/>
          </a:bodyPr>
          <a:lstStyle/>
          <a:p>
            <a:endParaRPr lang="en-US" dirty="0" smtClean="0"/>
          </a:p>
          <a:p>
            <a:endParaRPr lang="en-US" dirty="0" smtClean="0"/>
          </a:p>
          <a:p>
            <a:pPr algn="ctr"/>
            <a:r>
              <a:rPr lang="en-US" dirty="0" err="1" smtClean="0"/>
              <a:t>Oleh</a:t>
            </a:r>
            <a:r>
              <a:rPr lang="en-US" dirty="0" smtClean="0"/>
              <a:t> : </a:t>
            </a:r>
            <a:r>
              <a:rPr lang="en-US" dirty="0" err="1" smtClean="0"/>
              <a:t>Absori</a:t>
            </a:r>
            <a:endParaRPr lang="en-US" dirty="0" smtClean="0"/>
          </a:p>
          <a:p>
            <a:pPr algn="ctr"/>
            <a:r>
              <a:rPr lang="en-US" dirty="0" err="1" smtClean="0"/>
              <a:t>Wakil</a:t>
            </a:r>
            <a:r>
              <a:rPr lang="en-US" dirty="0" smtClean="0"/>
              <a:t> </a:t>
            </a:r>
            <a:r>
              <a:rPr lang="en-US" dirty="0" err="1" smtClean="0"/>
              <a:t>Rektor</a:t>
            </a:r>
            <a:r>
              <a:rPr lang="en-US" dirty="0" smtClean="0"/>
              <a:t> III UMS</a:t>
            </a:r>
          </a:p>
          <a:p>
            <a:pPr algn="ctr"/>
            <a:r>
              <a:rPr lang="en-US" dirty="0" smtClean="0"/>
              <a:t>	</a:t>
            </a:r>
            <a:endParaRPr lang="en-US" dirty="0"/>
          </a:p>
        </p:txBody>
      </p:sp>
      <p:sp>
        <p:nvSpPr>
          <p:cNvPr id="4" name="Subtitle 2"/>
          <p:cNvSpPr txBox="1">
            <a:spLocks/>
          </p:cNvSpPr>
          <p:nvPr/>
        </p:nvSpPr>
        <p:spPr>
          <a:xfrm>
            <a:off x="1600200" y="4953000"/>
            <a:ext cx="7406640" cy="1752600"/>
          </a:xfrm>
          <a:prstGeom prst="rect">
            <a:avLst/>
          </a:prstGeom>
        </p:spPr>
        <p:txBody>
          <a:bodyPr tIns="0">
            <a:normAutofit fontScale="62500" lnSpcReduction="20000"/>
          </a:bodyPr>
          <a:lstStyle/>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13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lang="en-US" sz="1300" dirty="0" smtClean="0">
              <a:solidFill>
                <a:schemeClr val="tx2">
                  <a:shade val="30000"/>
                  <a:satMod val="150000"/>
                </a:schemeClr>
              </a:solidFill>
            </a:endParaRPr>
          </a:p>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13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lang="en-US" sz="1300" dirty="0" smtClean="0">
              <a:solidFill>
                <a:schemeClr val="tx2">
                  <a:shade val="30000"/>
                  <a:satMod val="150000"/>
                </a:schemeClr>
              </a:solidFill>
            </a:endParaRPr>
          </a:p>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1900" b="0" i="1"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a:t>
            </a:r>
            <a:r>
              <a:rPr kumimoji="0" lang="en-US" sz="1900" b="0" i="1" u="none" strike="noStrike" kern="1200" cap="none" spc="0" normalizeH="0" noProof="0" dirty="0" smtClean="0">
                <a:ln>
                  <a:noFill/>
                </a:ln>
                <a:solidFill>
                  <a:schemeClr val="tx2">
                    <a:shade val="30000"/>
                    <a:satMod val="150000"/>
                  </a:schemeClr>
                </a:solidFill>
                <a:effectLst/>
                <a:uLnTx/>
                <a:uFillTx/>
                <a:latin typeface="+mn-lt"/>
                <a:ea typeface="+mn-ea"/>
                <a:cs typeface="+mn-cs"/>
              </a:rPr>
              <a:t> </a:t>
            </a:r>
            <a:r>
              <a:rPr lang="en-US" sz="1900" i="1" dirty="0" err="1" smtClean="0">
                <a:solidFill>
                  <a:schemeClr val="tx2">
                    <a:shade val="30000"/>
                    <a:satMod val="150000"/>
                  </a:schemeClr>
                </a:solidFill>
              </a:rPr>
              <a:t>D</a:t>
            </a:r>
            <a:r>
              <a:rPr kumimoji="0" lang="en-US" sz="1900" b="0" i="1" u="none" strike="noStrike" kern="1200" cap="none" spc="0" normalizeH="0" noProof="0" dirty="0" err="1" smtClean="0">
                <a:ln>
                  <a:noFill/>
                </a:ln>
                <a:solidFill>
                  <a:schemeClr val="tx2">
                    <a:shade val="30000"/>
                    <a:satMod val="150000"/>
                  </a:schemeClr>
                </a:solidFill>
                <a:effectLst/>
                <a:uLnTx/>
                <a:uFillTx/>
                <a:latin typeface="+mn-lt"/>
                <a:ea typeface="+mn-ea"/>
                <a:cs typeface="+mn-cs"/>
              </a:rPr>
              <a:t>isyarikan</a:t>
            </a:r>
            <a:r>
              <a:rPr kumimoji="0" lang="en-US" sz="1900" b="0" i="1" u="none" strike="noStrike" kern="1200" cap="none" spc="0" normalizeH="0" noProof="0" dirty="0" smtClean="0">
                <a:ln>
                  <a:noFill/>
                </a:ln>
                <a:solidFill>
                  <a:schemeClr val="tx2">
                    <a:shade val="30000"/>
                    <a:satMod val="150000"/>
                  </a:schemeClr>
                </a:solidFill>
                <a:effectLst/>
                <a:uLnTx/>
                <a:uFillTx/>
                <a:latin typeface="+mn-lt"/>
                <a:ea typeface="+mn-ea"/>
                <a:cs typeface="+mn-cs"/>
              </a:rPr>
              <a:t> </a:t>
            </a:r>
            <a:r>
              <a:rPr kumimoji="0" lang="en-US" sz="1900" b="0" i="1" u="none" strike="noStrike" kern="1200" cap="none" spc="0" normalizeH="0" noProof="0" dirty="0" err="1" smtClean="0">
                <a:ln>
                  <a:noFill/>
                </a:ln>
                <a:solidFill>
                  <a:schemeClr val="tx2">
                    <a:shade val="30000"/>
                    <a:satMod val="150000"/>
                  </a:schemeClr>
                </a:solidFill>
                <a:effectLst/>
                <a:uLnTx/>
                <a:uFillTx/>
                <a:latin typeface="+mn-lt"/>
                <a:ea typeface="+mn-ea"/>
                <a:cs typeface="+mn-cs"/>
              </a:rPr>
              <a:t>dari</a:t>
            </a:r>
            <a:r>
              <a:rPr kumimoji="0" lang="en-US" sz="1900" b="0" i="1" u="none" strike="noStrike" kern="1200" cap="none" spc="0" normalizeH="0" noProof="0" dirty="0" smtClean="0">
                <a:ln>
                  <a:noFill/>
                </a:ln>
                <a:solidFill>
                  <a:schemeClr val="tx2">
                    <a:shade val="30000"/>
                    <a:satMod val="150000"/>
                  </a:schemeClr>
                </a:solidFill>
                <a:effectLst/>
                <a:uLnTx/>
                <a:uFillTx/>
                <a:latin typeface="+mn-lt"/>
                <a:ea typeface="+mn-ea"/>
                <a:cs typeface="+mn-cs"/>
              </a:rPr>
              <a:t> </a:t>
            </a:r>
            <a:r>
              <a:rPr lang="en-US" sz="1900" i="1" dirty="0" err="1" smtClean="0">
                <a:solidFill>
                  <a:schemeClr val="tx2">
                    <a:shade val="30000"/>
                    <a:satMod val="150000"/>
                  </a:schemeClr>
                </a:solidFill>
              </a:rPr>
              <a:t>Buku</a:t>
            </a:r>
            <a:r>
              <a:rPr lang="en-US" sz="1900" i="1" dirty="0" smtClean="0">
                <a:solidFill>
                  <a:schemeClr val="tx2">
                    <a:shade val="30000"/>
                    <a:satMod val="150000"/>
                  </a:schemeClr>
                </a:solidFill>
              </a:rPr>
              <a:t> P</a:t>
            </a:r>
            <a:r>
              <a:rPr kumimoji="0" lang="en-US" sz="1900" b="0" i="1" u="none" strike="noStrike" kern="1200" cap="none" spc="0" normalizeH="0" noProof="0" dirty="0" err="1" smtClean="0">
                <a:ln>
                  <a:noFill/>
                </a:ln>
                <a:solidFill>
                  <a:schemeClr val="tx2">
                    <a:shade val="30000"/>
                    <a:satMod val="150000"/>
                  </a:schemeClr>
                </a:solidFill>
                <a:effectLst/>
                <a:uLnTx/>
                <a:uFillTx/>
                <a:latin typeface="+mn-lt"/>
                <a:ea typeface="+mn-ea"/>
                <a:cs typeface="+mn-cs"/>
              </a:rPr>
              <a:t>edoman</a:t>
            </a:r>
            <a:r>
              <a:rPr kumimoji="0" lang="en-US" sz="1900" b="0" i="1" u="none" strike="noStrike" kern="1200" cap="none" spc="0" normalizeH="0" noProof="0" dirty="0" smtClean="0">
                <a:ln>
                  <a:noFill/>
                </a:ln>
                <a:solidFill>
                  <a:schemeClr val="tx2">
                    <a:shade val="30000"/>
                    <a:satMod val="150000"/>
                  </a:schemeClr>
                </a:solidFill>
                <a:effectLst/>
                <a:uLnTx/>
                <a:uFillTx/>
                <a:latin typeface="+mn-lt"/>
                <a:ea typeface="+mn-ea"/>
                <a:cs typeface="+mn-cs"/>
              </a:rPr>
              <a:t> PMW, </a:t>
            </a:r>
            <a:r>
              <a:rPr kumimoji="0" lang="en-US" sz="1900" b="0" i="1" u="none" strike="noStrike" kern="1200" cap="none" spc="0" normalizeH="0" noProof="0" dirty="0" err="1" smtClean="0">
                <a:ln>
                  <a:noFill/>
                </a:ln>
                <a:solidFill>
                  <a:schemeClr val="tx2">
                    <a:shade val="30000"/>
                    <a:satMod val="150000"/>
                  </a:schemeClr>
                </a:solidFill>
                <a:effectLst/>
                <a:uLnTx/>
                <a:uFillTx/>
                <a:latin typeface="+mn-lt"/>
                <a:ea typeface="+mn-ea"/>
                <a:cs typeface="+mn-cs"/>
              </a:rPr>
              <a:t>Direktorat</a:t>
            </a:r>
            <a:r>
              <a:rPr kumimoji="0" lang="en-US" sz="1900" b="0" i="1" u="none" strike="noStrike" kern="1200" cap="none" spc="0" normalizeH="0" noProof="0" dirty="0" smtClean="0">
                <a:ln>
                  <a:noFill/>
                </a:ln>
                <a:solidFill>
                  <a:schemeClr val="tx2">
                    <a:shade val="30000"/>
                    <a:satMod val="150000"/>
                  </a:schemeClr>
                </a:solidFill>
                <a:effectLst/>
                <a:uLnTx/>
                <a:uFillTx/>
                <a:latin typeface="+mn-lt"/>
                <a:ea typeface="+mn-ea"/>
                <a:cs typeface="+mn-cs"/>
              </a:rPr>
              <a:t> </a:t>
            </a:r>
            <a:r>
              <a:rPr lang="en-US" sz="1900" i="1" dirty="0" err="1" smtClean="0">
                <a:solidFill>
                  <a:schemeClr val="tx2">
                    <a:shade val="30000"/>
                    <a:satMod val="150000"/>
                  </a:schemeClr>
                </a:solidFill>
              </a:rPr>
              <a:t>Belmawa</a:t>
            </a:r>
            <a:r>
              <a:rPr kumimoji="0" lang="en-US" sz="1900" b="0" i="1" u="none" strike="noStrike" kern="1200" cap="none" spc="0" normalizeH="0" noProof="0" dirty="0" smtClean="0">
                <a:ln>
                  <a:noFill/>
                </a:ln>
                <a:solidFill>
                  <a:schemeClr val="tx2">
                    <a:shade val="30000"/>
                    <a:satMod val="150000"/>
                  </a:schemeClr>
                </a:solidFill>
                <a:effectLst/>
                <a:uLnTx/>
                <a:uFillTx/>
                <a:latin typeface="+mn-lt"/>
                <a:ea typeface="+mn-ea"/>
                <a:cs typeface="+mn-cs"/>
              </a:rPr>
              <a:t>, </a:t>
            </a:r>
            <a:r>
              <a:rPr kumimoji="0" lang="en-US" sz="1900" b="0" i="1" u="none" strike="noStrike" kern="1200" cap="none" spc="0" normalizeH="0" noProof="0" dirty="0" err="1" smtClean="0">
                <a:ln>
                  <a:noFill/>
                </a:ln>
                <a:solidFill>
                  <a:schemeClr val="tx2">
                    <a:shade val="30000"/>
                    <a:satMod val="150000"/>
                  </a:schemeClr>
                </a:solidFill>
                <a:effectLst/>
                <a:uLnTx/>
                <a:uFillTx/>
                <a:latin typeface="+mn-lt"/>
                <a:ea typeface="+mn-ea"/>
                <a:cs typeface="+mn-cs"/>
              </a:rPr>
              <a:t>Ditjen</a:t>
            </a:r>
            <a:r>
              <a:rPr kumimoji="0" lang="en-US" sz="1900" b="0" i="1" u="none" strike="noStrike" kern="1200" cap="none" spc="0" normalizeH="0" noProof="0" dirty="0" smtClean="0">
                <a:ln>
                  <a:noFill/>
                </a:ln>
                <a:solidFill>
                  <a:schemeClr val="tx2">
                    <a:shade val="30000"/>
                    <a:satMod val="150000"/>
                  </a:schemeClr>
                </a:solidFill>
                <a:effectLst/>
                <a:uLnTx/>
                <a:uFillTx/>
                <a:latin typeface="+mn-lt"/>
                <a:ea typeface="+mn-ea"/>
                <a:cs typeface="+mn-cs"/>
              </a:rPr>
              <a:t> </a:t>
            </a:r>
            <a:r>
              <a:rPr kumimoji="0" lang="en-US" sz="1900" b="0" i="1" u="none" strike="noStrike" kern="1200" cap="none" spc="0" normalizeH="0" noProof="0" dirty="0" err="1" smtClean="0">
                <a:ln>
                  <a:noFill/>
                </a:ln>
                <a:solidFill>
                  <a:schemeClr val="tx2">
                    <a:shade val="30000"/>
                    <a:satMod val="150000"/>
                  </a:schemeClr>
                </a:solidFill>
                <a:effectLst/>
                <a:uLnTx/>
                <a:uFillTx/>
                <a:latin typeface="+mn-lt"/>
                <a:ea typeface="+mn-ea"/>
                <a:cs typeface="+mn-cs"/>
              </a:rPr>
              <a:t>Dikti</a:t>
            </a:r>
            <a:r>
              <a:rPr kumimoji="0" lang="en-US" sz="1900" b="0" i="1" u="none" strike="noStrike" kern="1200" cap="none" spc="0" normalizeH="0" noProof="0" dirty="0" smtClean="0">
                <a:ln>
                  <a:noFill/>
                </a:ln>
                <a:solidFill>
                  <a:schemeClr val="tx2">
                    <a:shade val="30000"/>
                    <a:satMod val="150000"/>
                  </a:schemeClr>
                </a:solidFill>
                <a:effectLst/>
                <a:uLnTx/>
                <a:uFillTx/>
                <a:latin typeface="+mn-lt"/>
                <a:ea typeface="+mn-ea"/>
                <a:cs typeface="+mn-cs"/>
              </a:rPr>
              <a:t>, </a:t>
            </a:r>
            <a:r>
              <a:rPr kumimoji="0" lang="en-US" sz="1900" b="0" i="1" u="none" strike="noStrike" kern="1200" cap="none" spc="0" normalizeH="0" noProof="0" dirty="0" err="1" smtClean="0">
                <a:ln>
                  <a:noFill/>
                </a:ln>
                <a:solidFill>
                  <a:schemeClr val="tx2">
                    <a:shade val="30000"/>
                    <a:satMod val="150000"/>
                  </a:schemeClr>
                </a:solidFill>
                <a:effectLst/>
                <a:uLnTx/>
                <a:uFillTx/>
                <a:latin typeface="+mn-lt"/>
                <a:ea typeface="+mn-ea"/>
                <a:cs typeface="+mn-cs"/>
              </a:rPr>
              <a:t>Kemendiknas</a:t>
            </a:r>
            <a:r>
              <a:rPr kumimoji="0" lang="en-US" sz="1900" b="0" i="1" u="none" strike="noStrike" kern="1200" cap="none" spc="0" normalizeH="0" noProof="0" dirty="0" smtClean="0">
                <a:ln>
                  <a:noFill/>
                </a:ln>
                <a:solidFill>
                  <a:schemeClr val="tx2">
                    <a:shade val="30000"/>
                    <a:satMod val="150000"/>
                  </a:schemeClr>
                </a:solidFill>
                <a:effectLst/>
                <a:uLnTx/>
                <a:uFillTx/>
                <a:latin typeface="+mn-lt"/>
                <a:ea typeface="+mn-ea"/>
                <a:cs typeface="+mn-cs"/>
              </a:rPr>
              <a:t> 2013</a:t>
            </a:r>
            <a:endParaRPr kumimoji="0" lang="en-US" sz="1900" b="0" i="1" u="none" strike="noStrike" kern="1200" cap="none" spc="0" normalizeH="0" baseline="0" noProof="0" dirty="0" smtClean="0">
              <a:ln>
                <a:noFill/>
              </a:ln>
              <a:solidFill>
                <a:schemeClr val="tx2">
                  <a:shade val="30000"/>
                  <a:satMod val="150000"/>
                </a:schemeClr>
              </a:solidFill>
              <a:effectLst/>
              <a:uLnTx/>
              <a:uFillTx/>
              <a:latin typeface="+mn-lt"/>
              <a:ea typeface="+mn-ea"/>
              <a:cs typeface="+mn-cs"/>
            </a:endParaRPr>
          </a:p>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26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endParaRPr kumimoji="0" lang="en-US" sz="2600" b="0" i="0" u="none" strike="noStrike" kern="1200" cap="none" spc="0" normalizeH="0" baseline="0" noProof="0" dirty="0">
              <a:ln>
                <a:noFill/>
              </a:ln>
              <a:solidFill>
                <a:schemeClr val="tx2">
                  <a:shade val="30000"/>
                  <a:satMod val="150000"/>
                </a:schemeClr>
              </a:solidFill>
              <a:effectLst/>
              <a:uLnTx/>
              <a:uFillTx/>
              <a:latin typeface="+mn-lt"/>
              <a:ea typeface="+mn-ea"/>
              <a:cs typeface="+mn-cs"/>
            </a:endParaRPr>
          </a:p>
        </p:txBody>
      </p:sp>
      <p:sp>
        <p:nvSpPr>
          <p:cNvPr id="5" name="TextBox 4"/>
          <p:cNvSpPr txBox="1"/>
          <p:nvPr/>
        </p:nvSpPr>
        <p:spPr>
          <a:xfrm>
            <a:off x="6019800" y="2542401"/>
            <a:ext cx="304800" cy="276999"/>
          </a:xfrm>
          <a:prstGeom prst="rect">
            <a:avLst/>
          </a:prstGeom>
          <a:noFill/>
        </p:spPr>
        <p:txBody>
          <a:bodyPr wrap="square" rtlCol="0">
            <a:spAutoFit/>
          </a:bodyPr>
          <a:lstStyle/>
          <a:p>
            <a:r>
              <a:rPr lang="en-US" sz="1200" dirty="0" smtClean="0"/>
              <a:t>*)</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Pelaksanaan</a:t>
            </a:r>
            <a:endParaRPr lang="en-US" dirty="0"/>
          </a:p>
        </p:txBody>
      </p:sp>
      <p:sp>
        <p:nvSpPr>
          <p:cNvPr id="3" name="Content Placeholder 2"/>
          <p:cNvSpPr>
            <a:spLocks noGrp="1"/>
          </p:cNvSpPr>
          <p:nvPr>
            <p:ph idx="1"/>
          </p:nvPr>
        </p:nvSpPr>
        <p:spPr>
          <a:xfrm>
            <a:off x="1417320" y="1447800"/>
            <a:ext cx="7498080" cy="4800600"/>
          </a:xfrm>
        </p:spPr>
        <p:txBody>
          <a:bodyPr>
            <a:normAutofit/>
          </a:bodyPr>
          <a:lstStyle/>
          <a:p>
            <a:pPr>
              <a:buNone/>
            </a:pPr>
            <a:r>
              <a:rPr lang="nl-NL" dirty="0" smtClean="0"/>
              <a:t>	</a:t>
            </a:r>
            <a:endParaRPr lang="en-US" dirty="0"/>
          </a:p>
        </p:txBody>
      </p:sp>
      <p:sp>
        <p:nvSpPr>
          <p:cNvPr id="8" name="Rectangle 7"/>
          <p:cNvSpPr/>
          <p:nvPr/>
        </p:nvSpPr>
        <p:spPr>
          <a:xfrm>
            <a:off x="1371600" y="1668482"/>
            <a:ext cx="7086600" cy="4401205"/>
          </a:xfrm>
          <a:prstGeom prst="rect">
            <a:avLst/>
          </a:prstGeom>
        </p:spPr>
        <p:txBody>
          <a:bodyPr wrap="square">
            <a:spAutoFit/>
          </a:bodyPr>
          <a:lstStyle/>
          <a:p>
            <a:pPr marL="58738" indent="-58738"/>
            <a:r>
              <a:rPr lang="en-US" sz="2800" b="1" dirty="0" err="1" smtClean="0"/>
              <a:t>Tahap</a:t>
            </a:r>
            <a:r>
              <a:rPr lang="en-US" sz="2800" b="1" dirty="0" smtClean="0"/>
              <a:t> </a:t>
            </a:r>
            <a:r>
              <a:rPr lang="en-US" sz="2800" b="1" dirty="0" err="1" smtClean="0"/>
              <a:t>Pelaksanaan</a:t>
            </a:r>
            <a:r>
              <a:rPr lang="en-US" sz="2800" b="1" dirty="0" smtClean="0"/>
              <a:t> </a:t>
            </a:r>
            <a:r>
              <a:rPr lang="en-US" sz="2800" b="1" dirty="0" err="1" smtClean="0"/>
              <a:t>dan</a:t>
            </a:r>
            <a:r>
              <a:rPr lang="en-US" sz="2800" b="1" dirty="0" smtClean="0"/>
              <a:t> Monitoring</a:t>
            </a:r>
          </a:p>
          <a:p>
            <a:pPr marL="403225" indent="-403225" algn="just">
              <a:buFont typeface="Wingdings" pitchFamily="2" charset="2"/>
              <a:buChar char="q"/>
            </a:pPr>
            <a:r>
              <a:rPr lang="en-US" sz="2800" dirty="0" err="1" smtClean="0"/>
              <a:t>Mahasiswa</a:t>
            </a:r>
            <a:r>
              <a:rPr lang="en-US" sz="2800" dirty="0" smtClean="0"/>
              <a:t> </a:t>
            </a:r>
            <a:r>
              <a:rPr lang="en-US" sz="2800" dirty="0" err="1" smtClean="0"/>
              <a:t>atau</a:t>
            </a:r>
            <a:r>
              <a:rPr lang="en-US" sz="2800" dirty="0" smtClean="0"/>
              <a:t> </a:t>
            </a:r>
            <a:r>
              <a:rPr lang="en-US" sz="2800" dirty="0" err="1" smtClean="0"/>
              <a:t>kelompok</a:t>
            </a:r>
            <a:r>
              <a:rPr lang="en-US" sz="2800" dirty="0" smtClean="0"/>
              <a:t> </a:t>
            </a:r>
            <a:r>
              <a:rPr lang="en-US" sz="2800" dirty="0" err="1" smtClean="0"/>
              <a:t>mahasiswa</a:t>
            </a:r>
            <a:r>
              <a:rPr lang="en-US" sz="2800" dirty="0" smtClean="0"/>
              <a:t> </a:t>
            </a:r>
            <a:r>
              <a:rPr lang="en-US" sz="2800" dirty="0" err="1" smtClean="0"/>
              <a:t>memulai</a:t>
            </a:r>
            <a:r>
              <a:rPr lang="en-US" sz="2800" dirty="0" smtClean="0"/>
              <a:t> </a:t>
            </a:r>
            <a:r>
              <a:rPr lang="en-US" sz="2800" dirty="0" err="1" smtClean="0"/>
              <a:t>bisnis</a:t>
            </a:r>
            <a:r>
              <a:rPr lang="en-US" sz="2800" dirty="0" smtClean="0"/>
              <a:t> (start-up business) </a:t>
            </a:r>
            <a:r>
              <a:rPr lang="en-US" sz="2800" dirty="0" err="1" smtClean="0"/>
              <a:t>baru</a:t>
            </a:r>
            <a:r>
              <a:rPr lang="en-US" sz="2800" dirty="0" smtClean="0"/>
              <a:t> yang </a:t>
            </a:r>
            <a:r>
              <a:rPr lang="en-US" sz="2800" dirty="0" err="1" smtClean="0"/>
              <a:t>dipilih</a:t>
            </a:r>
            <a:r>
              <a:rPr lang="en-US" sz="2800" dirty="0" smtClean="0"/>
              <a:t> </a:t>
            </a:r>
            <a:r>
              <a:rPr lang="en-US" sz="2800" dirty="0" err="1" smtClean="0"/>
              <a:t>sesuai</a:t>
            </a:r>
            <a:r>
              <a:rPr lang="en-US" sz="2800" dirty="0" smtClean="0"/>
              <a:t> </a:t>
            </a:r>
            <a:r>
              <a:rPr lang="en-US" sz="2800" dirty="0" err="1" smtClean="0"/>
              <a:t>dengan</a:t>
            </a:r>
            <a:r>
              <a:rPr lang="en-US" sz="2800" dirty="0" smtClean="0"/>
              <a:t> </a:t>
            </a:r>
            <a:r>
              <a:rPr lang="en-US" sz="2800" dirty="0" err="1" smtClean="0"/>
              <a:t>rencana</a:t>
            </a:r>
            <a:r>
              <a:rPr lang="en-US" sz="2800" dirty="0" smtClean="0"/>
              <a:t> </a:t>
            </a:r>
            <a:r>
              <a:rPr lang="en-US" sz="2800" dirty="0" err="1" smtClean="0"/>
              <a:t>bisninsnya</a:t>
            </a:r>
            <a:endParaRPr lang="en-US" sz="2800" dirty="0" smtClean="0"/>
          </a:p>
          <a:p>
            <a:pPr marL="403225" indent="-403225" algn="just">
              <a:buFont typeface="Wingdings" pitchFamily="2" charset="2"/>
              <a:buChar char="q"/>
            </a:pPr>
            <a:r>
              <a:rPr lang="en-US" sz="2800" dirty="0" err="1" smtClean="0"/>
              <a:t>Pencairan</a:t>
            </a:r>
            <a:r>
              <a:rPr lang="en-US" sz="2800" dirty="0" smtClean="0"/>
              <a:t> modal </a:t>
            </a:r>
            <a:r>
              <a:rPr lang="en-US" sz="2800" dirty="0" err="1" smtClean="0"/>
              <a:t>kerja</a:t>
            </a:r>
            <a:endParaRPr lang="en-US" sz="2800" dirty="0" smtClean="0"/>
          </a:p>
          <a:p>
            <a:pPr marL="403225" indent="-403225" algn="just">
              <a:buFont typeface="Wingdings" pitchFamily="2" charset="2"/>
              <a:buChar char="q"/>
            </a:pPr>
            <a:r>
              <a:rPr lang="en-US" sz="2800" dirty="0" err="1" smtClean="0"/>
              <a:t>Pendampingan</a:t>
            </a:r>
            <a:r>
              <a:rPr lang="en-US" sz="2800" dirty="0" smtClean="0"/>
              <a:t> </a:t>
            </a:r>
            <a:r>
              <a:rPr lang="en-US" sz="2800" dirty="0" err="1" smtClean="0"/>
              <a:t>terpadu</a:t>
            </a:r>
            <a:r>
              <a:rPr lang="en-US" sz="2800" dirty="0" smtClean="0"/>
              <a:t> </a:t>
            </a:r>
            <a:r>
              <a:rPr lang="en-US" sz="2800" dirty="0" err="1" smtClean="0"/>
              <a:t>oleh</a:t>
            </a:r>
            <a:r>
              <a:rPr lang="en-US" sz="2800" dirty="0" smtClean="0"/>
              <a:t> </a:t>
            </a:r>
            <a:r>
              <a:rPr lang="en-US" sz="2800" dirty="0" err="1" smtClean="0"/>
              <a:t>tim</a:t>
            </a:r>
            <a:r>
              <a:rPr lang="en-US" sz="2800" dirty="0" smtClean="0"/>
              <a:t> Pembina/</a:t>
            </a:r>
            <a:r>
              <a:rPr lang="en-US" sz="2800" dirty="0" err="1" smtClean="0"/>
              <a:t>Pembimbing</a:t>
            </a:r>
            <a:r>
              <a:rPr lang="en-US" sz="2800" dirty="0" smtClean="0"/>
              <a:t> </a:t>
            </a:r>
            <a:r>
              <a:rPr lang="en-US" sz="2800" dirty="0" err="1" smtClean="0"/>
              <a:t>dari</a:t>
            </a:r>
            <a:r>
              <a:rPr lang="en-US" sz="2800" dirty="0" smtClean="0"/>
              <a:t> </a:t>
            </a:r>
            <a:r>
              <a:rPr lang="en-US" sz="2800" dirty="0" err="1" smtClean="0"/>
              <a:t>perguruan</a:t>
            </a:r>
            <a:r>
              <a:rPr lang="en-US" sz="2800" dirty="0" smtClean="0"/>
              <a:t> </a:t>
            </a:r>
            <a:r>
              <a:rPr lang="en-US" sz="2800" dirty="0" err="1" smtClean="0"/>
              <a:t>Tinggi</a:t>
            </a:r>
            <a:r>
              <a:rPr lang="en-US" sz="2800" dirty="0" smtClean="0"/>
              <a:t> </a:t>
            </a:r>
            <a:r>
              <a:rPr lang="en-US" sz="2800" dirty="0" err="1" smtClean="0"/>
              <a:t>dan</a:t>
            </a:r>
            <a:r>
              <a:rPr lang="en-US" sz="2800" dirty="0" smtClean="0"/>
              <a:t> UKM </a:t>
            </a:r>
            <a:r>
              <a:rPr lang="en-US" sz="2800" dirty="0" err="1" smtClean="0"/>
              <a:t>guna</a:t>
            </a:r>
            <a:r>
              <a:rPr lang="en-US" sz="2800" dirty="0" smtClean="0"/>
              <a:t> </a:t>
            </a:r>
            <a:r>
              <a:rPr lang="en-US" sz="2800" dirty="0" err="1" smtClean="0"/>
              <a:t>membantu</a:t>
            </a:r>
            <a:r>
              <a:rPr lang="en-US" sz="2800" dirty="0" smtClean="0"/>
              <a:t> </a:t>
            </a:r>
            <a:r>
              <a:rPr lang="en-US" sz="2800" dirty="0" err="1" smtClean="0"/>
              <a:t>berbagai</a:t>
            </a:r>
            <a:r>
              <a:rPr lang="en-US" sz="2800" dirty="0" smtClean="0"/>
              <a:t> </a:t>
            </a:r>
            <a:r>
              <a:rPr lang="en-US" sz="2800" dirty="0" err="1" smtClean="0"/>
              <a:t>kesulitan</a:t>
            </a:r>
            <a:r>
              <a:rPr lang="en-US" sz="2800" dirty="0" smtClean="0"/>
              <a:t> yang </a:t>
            </a:r>
            <a:r>
              <a:rPr lang="en-US" sz="2800" dirty="0" err="1" smtClean="0"/>
              <a:t>dihadapi</a:t>
            </a:r>
            <a:r>
              <a:rPr lang="en-US" sz="2800" dirty="0" smtClean="0"/>
              <a:t>. </a:t>
            </a:r>
            <a:endParaRPr lang="en-US" sz="2800" dirty="0" smtClean="0"/>
          </a:p>
          <a:p>
            <a:pPr marL="403225" indent="-403225" algn="just"/>
            <a:endParaRPr lang="en-US" sz="2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Pelaksanaan</a:t>
            </a:r>
            <a:endParaRPr lang="en-US" dirty="0"/>
          </a:p>
        </p:txBody>
      </p:sp>
      <p:sp>
        <p:nvSpPr>
          <p:cNvPr id="3" name="Content Placeholder 2"/>
          <p:cNvSpPr>
            <a:spLocks noGrp="1"/>
          </p:cNvSpPr>
          <p:nvPr>
            <p:ph idx="1"/>
          </p:nvPr>
        </p:nvSpPr>
        <p:spPr>
          <a:xfrm>
            <a:off x="1417320" y="1447800"/>
            <a:ext cx="7498080" cy="4800600"/>
          </a:xfrm>
        </p:spPr>
        <p:txBody>
          <a:bodyPr>
            <a:normAutofit/>
          </a:bodyPr>
          <a:lstStyle/>
          <a:p>
            <a:pPr>
              <a:buNone/>
            </a:pPr>
            <a:r>
              <a:rPr lang="nl-NL" dirty="0" smtClean="0"/>
              <a:t>	</a:t>
            </a:r>
            <a:endParaRPr lang="en-US" dirty="0"/>
          </a:p>
        </p:txBody>
      </p:sp>
      <p:sp>
        <p:nvSpPr>
          <p:cNvPr id="8" name="Rectangle 7"/>
          <p:cNvSpPr/>
          <p:nvPr/>
        </p:nvSpPr>
        <p:spPr>
          <a:xfrm>
            <a:off x="1371600" y="1668482"/>
            <a:ext cx="7086600" cy="3539430"/>
          </a:xfrm>
          <a:prstGeom prst="rect">
            <a:avLst/>
          </a:prstGeom>
        </p:spPr>
        <p:txBody>
          <a:bodyPr wrap="square">
            <a:spAutoFit/>
          </a:bodyPr>
          <a:lstStyle/>
          <a:p>
            <a:pPr marL="403225" indent="-403225" algn="just">
              <a:buFont typeface="Wingdings" pitchFamily="2" charset="2"/>
              <a:buChar char="q"/>
            </a:pPr>
            <a:r>
              <a:rPr lang="en-US" sz="2800" dirty="0" smtClean="0"/>
              <a:t>Monitoring </a:t>
            </a:r>
            <a:r>
              <a:rPr lang="en-US" sz="2800" dirty="0" err="1" smtClean="0"/>
              <a:t>merupakan</a:t>
            </a:r>
            <a:r>
              <a:rPr lang="en-US" sz="2800" dirty="0" smtClean="0"/>
              <a:t> </a:t>
            </a:r>
            <a:r>
              <a:rPr lang="en-US" sz="2800" dirty="0" err="1" smtClean="0"/>
              <a:t>upaya</a:t>
            </a:r>
            <a:r>
              <a:rPr lang="en-US" sz="2800" dirty="0" smtClean="0"/>
              <a:t> </a:t>
            </a:r>
            <a:r>
              <a:rPr lang="en-US" sz="2800" dirty="0" err="1" smtClean="0"/>
              <a:t>untuk</a:t>
            </a:r>
            <a:r>
              <a:rPr lang="en-US" sz="2800" dirty="0" smtClean="0"/>
              <a:t> </a:t>
            </a:r>
            <a:r>
              <a:rPr lang="en-US" sz="2800" dirty="0" err="1" smtClean="0"/>
              <a:t>menjaga</a:t>
            </a:r>
            <a:r>
              <a:rPr lang="en-US" sz="2800" dirty="0" smtClean="0"/>
              <a:t> agar </a:t>
            </a:r>
            <a:r>
              <a:rPr lang="en-US" sz="2800" dirty="0" err="1" smtClean="0"/>
              <a:t>kegiatan</a:t>
            </a:r>
            <a:r>
              <a:rPr lang="en-US" sz="2800" dirty="0" smtClean="0"/>
              <a:t> </a:t>
            </a:r>
            <a:r>
              <a:rPr lang="en-US" sz="2800" dirty="0" err="1" smtClean="0"/>
              <a:t>usaha</a:t>
            </a:r>
            <a:r>
              <a:rPr lang="en-US" sz="2800" dirty="0" smtClean="0"/>
              <a:t> </a:t>
            </a:r>
            <a:r>
              <a:rPr lang="en-US" sz="2800" dirty="0" err="1" smtClean="0"/>
              <a:t>mahasiswa</a:t>
            </a:r>
            <a:r>
              <a:rPr lang="en-US" sz="2800" dirty="0" smtClean="0"/>
              <a:t> </a:t>
            </a:r>
            <a:r>
              <a:rPr lang="en-US" sz="2800" dirty="0" err="1" smtClean="0"/>
              <a:t>sesuai</a:t>
            </a:r>
            <a:r>
              <a:rPr lang="en-US" sz="2800" dirty="0" smtClean="0"/>
              <a:t> </a:t>
            </a:r>
            <a:r>
              <a:rPr lang="en-US" sz="2800" dirty="0" err="1" smtClean="0"/>
              <a:t>dengan</a:t>
            </a:r>
            <a:r>
              <a:rPr lang="en-US" sz="2800" dirty="0" smtClean="0"/>
              <a:t> </a:t>
            </a:r>
            <a:r>
              <a:rPr lang="en-US" sz="2800" dirty="0" err="1" smtClean="0"/>
              <a:t>rencana</a:t>
            </a:r>
            <a:r>
              <a:rPr lang="en-US" sz="2800" dirty="0" smtClean="0"/>
              <a:t> </a:t>
            </a:r>
            <a:r>
              <a:rPr lang="en-US" sz="2800" dirty="0" err="1" smtClean="0"/>
              <a:t>dan</a:t>
            </a:r>
            <a:r>
              <a:rPr lang="en-US" sz="2800" dirty="0" smtClean="0"/>
              <a:t> </a:t>
            </a:r>
            <a:r>
              <a:rPr lang="en-US" sz="2800" dirty="0" err="1" smtClean="0"/>
              <a:t>tujuan</a:t>
            </a:r>
            <a:r>
              <a:rPr lang="en-US" sz="2800" dirty="0" smtClean="0"/>
              <a:t> yang </a:t>
            </a:r>
            <a:r>
              <a:rPr lang="en-US" sz="2800" dirty="0" err="1" smtClean="0"/>
              <a:t>hendak</a:t>
            </a:r>
            <a:r>
              <a:rPr lang="en-US" sz="2800" dirty="0" smtClean="0"/>
              <a:t> </a:t>
            </a:r>
            <a:r>
              <a:rPr lang="en-US" sz="2800" dirty="0" err="1" smtClean="0"/>
              <a:t>dicapai</a:t>
            </a:r>
            <a:r>
              <a:rPr lang="en-US" sz="2800" dirty="0" smtClean="0"/>
              <a:t>.</a:t>
            </a:r>
          </a:p>
          <a:p>
            <a:pPr marL="403225" indent="-403225" algn="just">
              <a:buFont typeface="Wingdings" pitchFamily="2" charset="2"/>
              <a:buChar char="q"/>
            </a:pPr>
            <a:r>
              <a:rPr lang="en-US" sz="2800" dirty="0" smtClean="0"/>
              <a:t>Tim </a:t>
            </a:r>
            <a:r>
              <a:rPr lang="en-US" sz="2800" dirty="0" smtClean="0"/>
              <a:t>monitoring </a:t>
            </a:r>
            <a:r>
              <a:rPr lang="en-US" sz="2800" dirty="0" err="1" smtClean="0"/>
              <a:t>ini</a:t>
            </a:r>
            <a:r>
              <a:rPr lang="en-US" sz="2800" dirty="0" smtClean="0"/>
              <a:t> </a:t>
            </a:r>
            <a:r>
              <a:rPr lang="en-US" sz="2800" dirty="0" err="1" smtClean="0"/>
              <a:t>harus</a:t>
            </a:r>
            <a:r>
              <a:rPr lang="en-US" sz="2800" dirty="0" smtClean="0"/>
              <a:t> </a:t>
            </a:r>
            <a:r>
              <a:rPr lang="en-US" sz="2800" dirty="0" err="1" smtClean="0"/>
              <a:t>memberikan</a:t>
            </a:r>
            <a:r>
              <a:rPr lang="en-US" sz="2800" dirty="0" smtClean="0"/>
              <a:t> </a:t>
            </a:r>
            <a:r>
              <a:rPr lang="en-US" sz="2800" dirty="0" err="1" smtClean="0"/>
              <a:t>laporan</a:t>
            </a:r>
            <a:r>
              <a:rPr lang="en-US" sz="2800" dirty="0" smtClean="0"/>
              <a:t> yang </a:t>
            </a:r>
            <a:r>
              <a:rPr lang="en-US" sz="2800" dirty="0" err="1" smtClean="0"/>
              <a:t>berupa</a:t>
            </a:r>
            <a:r>
              <a:rPr lang="en-US" sz="2800" dirty="0" smtClean="0"/>
              <a:t> status </a:t>
            </a:r>
            <a:r>
              <a:rPr lang="en-US" sz="2800" dirty="0" err="1" smtClean="0"/>
              <a:t>usaha</a:t>
            </a:r>
            <a:r>
              <a:rPr lang="en-US" sz="2800" dirty="0" smtClean="0"/>
              <a:t>, </a:t>
            </a:r>
            <a:r>
              <a:rPr lang="en-US" sz="2800" dirty="0" err="1" smtClean="0"/>
              <a:t>permasalahan</a:t>
            </a:r>
            <a:r>
              <a:rPr lang="en-US" sz="2800" dirty="0" smtClean="0"/>
              <a:t> </a:t>
            </a:r>
            <a:r>
              <a:rPr lang="en-US" sz="2800" dirty="0" err="1" smtClean="0"/>
              <a:t>dan</a:t>
            </a:r>
            <a:r>
              <a:rPr lang="en-US" sz="2800" dirty="0" smtClean="0"/>
              <a:t> </a:t>
            </a:r>
            <a:r>
              <a:rPr lang="en-US" sz="2800" dirty="0" err="1" smtClean="0"/>
              <a:t>rekomendasi</a:t>
            </a:r>
            <a:r>
              <a:rPr lang="en-US" sz="2800" dirty="0" smtClean="0"/>
              <a:t> </a:t>
            </a:r>
            <a:r>
              <a:rPr lang="en-US" sz="2800" dirty="0" err="1" smtClean="0"/>
              <a:t>perbaikan</a:t>
            </a:r>
            <a:r>
              <a:rPr lang="en-US" sz="2800" dirty="0" smtClean="0"/>
              <a:t> </a:t>
            </a:r>
            <a:r>
              <a:rPr lang="en-US" sz="2800" dirty="0" err="1" smtClean="0"/>
              <a:t>usaha</a:t>
            </a:r>
            <a:r>
              <a:rPr lang="en-US" sz="2800" dirty="0" smtClean="0"/>
              <a:t> </a:t>
            </a:r>
            <a:r>
              <a:rPr lang="en-US" sz="2800" dirty="0" err="1" smtClean="0"/>
              <a:t>maupun</a:t>
            </a:r>
            <a:r>
              <a:rPr lang="en-US" sz="2800" dirty="0" smtClean="0"/>
              <a:t> </a:t>
            </a:r>
            <a:r>
              <a:rPr lang="en-US" sz="2800" dirty="0" err="1" smtClean="0"/>
              <a:t>rekomendasi</a:t>
            </a:r>
            <a:r>
              <a:rPr lang="en-US" sz="2800" dirty="0" smtClean="0"/>
              <a:t> </a:t>
            </a:r>
            <a:r>
              <a:rPr lang="en-US" sz="2800" dirty="0" err="1" smtClean="0"/>
              <a:t>perbaikan</a:t>
            </a:r>
            <a:r>
              <a:rPr lang="en-US" sz="2800" dirty="0" smtClean="0"/>
              <a:t> </a:t>
            </a:r>
            <a:r>
              <a:rPr lang="en-US" sz="2800" dirty="0" err="1" smtClean="0"/>
              <a:t>pelaksanaan</a:t>
            </a:r>
            <a:r>
              <a:rPr lang="en-US" sz="2800" dirty="0" smtClean="0"/>
              <a:t> program.</a:t>
            </a:r>
            <a:endParaRPr lang="en-US"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Indikator</a:t>
            </a:r>
            <a:r>
              <a:rPr lang="en-US" dirty="0" smtClean="0"/>
              <a:t> </a:t>
            </a:r>
            <a:r>
              <a:rPr lang="en-US" dirty="0" err="1" smtClean="0"/>
              <a:t>Keberhasilan</a:t>
            </a:r>
            <a:r>
              <a:rPr lang="en-US" dirty="0" smtClean="0"/>
              <a:t> Program</a:t>
            </a:r>
            <a:endParaRPr lang="en-US" dirty="0"/>
          </a:p>
        </p:txBody>
      </p:sp>
      <p:sp>
        <p:nvSpPr>
          <p:cNvPr id="3" name="Content Placeholder 2"/>
          <p:cNvSpPr>
            <a:spLocks noGrp="1"/>
          </p:cNvSpPr>
          <p:nvPr>
            <p:ph idx="1"/>
          </p:nvPr>
        </p:nvSpPr>
        <p:spPr>
          <a:xfrm>
            <a:off x="1417320" y="1447800"/>
            <a:ext cx="7498080" cy="4800600"/>
          </a:xfrm>
        </p:spPr>
        <p:txBody>
          <a:bodyPr>
            <a:normAutofit/>
          </a:bodyPr>
          <a:lstStyle/>
          <a:p>
            <a:pPr>
              <a:buNone/>
            </a:pPr>
            <a:r>
              <a:rPr lang="nl-NL" dirty="0" smtClean="0"/>
              <a:t>	</a:t>
            </a:r>
            <a:endParaRPr lang="en-US" dirty="0"/>
          </a:p>
        </p:txBody>
      </p:sp>
      <p:sp>
        <p:nvSpPr>
          <p:cNvPr id="8" name="Rectangle 7"/>
          <p:cNvSpPr/>
          <p:nvPr/>
        </p:nvSpPr>
        <p:spPr>
          <a:xfrm>
            <a:off x="1371600" y="1668482"/>
            <a:ext cx="7086600" cy="4832092"/>
          </a:xfrm>
          <a:prstGeom prst="rect">
            <a:avLst/>
          </a:prstGeom>
        </p:spPr>
        <p:txBody>
          <a:bodyPr wrap="square">
            <a:spAutoFit/>
          </a:bodyPr>
          <a:lstStyle/>
          <a:p>
            <a:r>
              <a:rPr lang="en-US" sz="2800" dirty="0" err="1" smtClean="0"/>
              <a:t>Keberhasilan</a:t>
            </a:r>
            <a:r>
              <a:rPr lang="en-US" sz="2800" dirty="0" smtClean="0"/>
              <a:t> program </a:t>
            </a:r>
            <a:r>
              <a:rPr lang="en-US" sz="2800" dirty="0" err="1" smtClean="0"/>
              <a:t>dapat</a:t>
            </a:r>
            <a:r>
              <a:rPr lang="en-US" sz="2800" dirty="0" smtClean="0"/>
              <a:t> </a:t>
            </a:r>
            <a:r>
              <a:rPr lang="en-US" sz="2800" dirty="0" err="1" smtClean="0"/>
              <a:t>dilihat</a:t>
            </a:r>
            <a:r>
              <a:rPr lang="en-US" sz="2800" dirty="0" smtClean="0"/>
              <a:t> </a:t>
            </a:r>
            <a:r>
              <a:rPr lang="en-US" sz="2800" dirty="0" err="1" smtClean="0"/>
              <a:t>tercapaitidaknya</a:t>
            </a:r>
            <a:r>
              <a:rPr lang="en-US" sz="2800" dirty="0" smtClean="0"/>
              <a:t> </a:t>
            </a:r>
            <a:r>
              <a:rPr lang="en-US" sz="2800" dirty="0" err="1" smtClean="0"/>
              <a:t>tujuan</a:t>
            </a:r>
            <a:r>
              <a:rPr lang="en-US" sz="2800" dirty="0" smtClean="0"/>
              <a:t> program yang </a:t>
            </a:r>
            <a:r>
              <a:rPr lang="en-US" sz="2800" dirty="0" err="1" smtClean="0"/>
              <a:t>terdiri</a:t>
            </a:r>
            <a:r>
              <a:rPr lang="en-US" sz="2800" dirty="0" smtClean="0"/>
              <a:t> </a:t>
            </a:r>
            <a:r>
              <a:rPr lang="en-US" sz="2800" dirty="0" err="1" smtClean="0"/>
              <a:t>dari</a:t>
            </a:r>
            <a:r>
              <a:rPr lang="en-US" sz="2800" dirty="0" smtClean="0"/>
              <a:t>: </a:t>
            </a:r>
            <a:endParaRPr lang="en-US" sz="2800" dirty="0" smtClean="0"/>
          </a:p>
          <a:p>
            <a:pPr marL="403225" indent="-403225">
              <a:buFont typeface="Wingdings" pitchFamily="2" charset="2"/>
              <a:buChar char="q"/>
            </a:pPr>
            <a:r>
              <a:rPr lang="en-US" sz="2800" dirty="0" err="1" smtClean="0"/>
              <a:t>Mahasiswa</a:t>
            </a:r>
            <a:r>
              <a:rPr lang="en-US" sz="2800" dirty="0" smtClean="0"/>
              <a:t> </a:t>
            </a:r>
            <a:r>
              <a:rPr lang="en-US" sz="2800" dirty="0" smtClean="0"/>
              <a:t>yang </a:t>
            </a:r>
            <a:r>
              <a:rPr lang="en-US" sz="2800" dirty="0" err="1" smtClean="0"/>
              <a:t>terlibat</a:t>
            </a:r>
            <a:r>
              <a:rPr lang="en-US" sz="2800" dirty="0" smtClean="0"/>
              <a:t> </a:t>
            </a:r>
            <a:r>
              <a:rPr lang="en-US" sz="2800" dirty="0" err="1" smtClean="0"/>
              <a:t>dan</a:t>
            </a:r>
            <a:r>
              <a:rPr lang="en-US" sz="2800" dirty="0" smtClean="0"/>
              <a:t> unit </a:t>
            </a:r>
            <a:r>
              <a:rPr lang="en-US" sz="2800" dirty="0" err="1" smtClean="0"/>
              <a:t>bisnis</a:t>
            </a:r>
            <a:r>
              <a:rPr lang="en-US" sz="2800" dirty="0" smtClean="0"/>
              <a:t> yang </a:t>
            </a:r>
            <a:r>
              <a:rPr lang="en-US" sz="2800" dirty="0" err="1" smtClean="0"/>
              <a:t>berhasil</a:t>
            </a:r>
            <a:r>
              <a:rPr lang="en-US" sz="2800" dirty="0" smtClean="0"/>
              <a:t> </a:t>
            </a:r>
            <a:r>
              <a:rPr lang="en-US" sz="2800" dirty="0" err="1" smtClean="0"/>
              <a:t>dikembangkan</a:t>
            </a:r>
            <a:r>
              <a:rPr lang="en-US" sz="2800" dirty="0" smtClean="0"/>
              <a:t>; </a:t>
            </a:r>
          </a:p>
          <a:p>
            <a:pPr marL="403225" indent="-403225">
              <a:buFont typeface="Wingdings" pitchFamily="2" charset="2"/>
              <a:buChar char="q"/>
            </a:pPr>
            <a:r>
              <a:rPr lang="en-US" sz="2800" dirty="0" err="1" smtClean="0"/>
              <a:t>Terbentuk</a:t>
            </a:r>
            <a:r>
              <a:rPr lang="en-US" sz="2800" dirty="0" smtClean="0"/>
              <a:t> </a:t>
            </a:r>
            <a:r>
              <a:rPr lang="en-US" sz="2800" dirty="0" err="1" smtClean="0"/>
              <a:t>dan</a:t>
            </a:r>
            <a:r>
              <a:rPr lang="en-US" sz="2800" dirty="0" smtClean="0"/>
              <a:t> </a:t>
            </a:r>
            <a:r>
              <a:rPr lang="en-US" sz="2800" dirty="0" err="1" smtClean="0"/>
              <a:t>berkembangnya</a:t>
            </a:r>
            <a:r>
              <a:rPr lang="en-US" sz="2800" dirty="0" smtClean="0"/>
              <a:t> model </a:t>
            </a:r>
            <a:r>
              <a:rPr lang="en-US" sz="2800" dirty="0" err="1" smtClean="0"/>
              <a:t>pendidikan</a:t>
            </a:r>
            <a:r>
              <a:rPr lang="en-US" sz="2800" dirty="0" smtClean="0"/>
              <a:t> </a:t>
            </a:r>
            <a:r>
              <a:rPr lang="en-US" sz="2800" dirty="0" err="1" smtClean="0"/>
              <a:t>kewirausahaan</a:t>
            </a:r>
            <a:r>
              <a:rPr lang="en-US" sz="2800" dirty="0" smtClean="0"/>
              <a:t> </a:t>
            </a:r>
            <a:r>
              <a:rPr lang="en-US" sz="2800" dirty="0" err="1" smtClean="0"/>
              <a:t>di</a:t>
            </a:r>
            <a:r>
              <a:rPr lang="en-US" sz="2800" dirty="0" smtClean="0"/>
              <a:t> </a:t>
            </a:r>
            <a:r>
              <a:rPr lang="en-US" sz="2800" dirty="0" err="1" smtClean="0"/>
              <a:t>perguruan</a:t>
            </a:r>
            <a:r>
              <a:rPr lang="en-US" sz="2800" dirty="0" smtClean="0"/>
              <a:t> </a:t>
            </a:r>
            <a:r>
              <a:rPr lang="en-US" sz="2800" dirty="0" err="1" smtClean="0"/>
              <a:t>tinggi</a:t>
            </a:r>
            <a:r>
              <a:rPr lang="en-US" sz="2800" dirty="0" smtClean="0"/>
              <a:t>; </a:t>
            </a:r>
            <a:r>
              <a:rPr lang="en-US" sz="2800" dirty="0" err="1" smtClean="0"/>
              <a:t>dan</a:t>
            </a:r>
            <a:r>
              <a:rPr lang="en-US" sz="2800" dirty="0" smtClean="0"/>
              <a:t> </a:t>
            </a:r>
          </a:p>
          <a:p>
            <a:pPr marL="403225" indent="-403225">
              <a:buFont typeface="Wingdings" pitchFamily="2" charset="2"/>
              <a:buChar char="q"/>
            </a:pPr>
            <a:r>
              <a:rPr lang="en-US" sz="2800" dirty="0" err="1" smtClean="0"/>
              <a:t>Terbentuk</a:t>
            </a:r>
            <a:r>
              <a:rPr lang="en-US" sz="2800" dirty="0" smtClean="0"/>
              <a:t> </a:t>
            </a:r>
            <a:r>
              <a:rPr lang="en-US" sz="2800" dirty="0" err="1" smtClean="0"/>
              <a:t>dan</a:t>
            </a:r>
            <a:r>
              <a:rPr lang="en-US" sz="2800" dirty="0" smtClean="0"/>
              <a:t> </a:t>
            </a:r>
            <a:r>
              <a:rPr lang="en-US" sz="2800" dirty="0" err="1" smtClean="0"/>
              <a:t>berkembangnya</a:t>
            </a:r>
            <a:r>
              <a:rPr lang="en-US" sz="2800" dirty="0" smtClean="0"/>
              <a:t> </a:t>
            </a:r>
            <a:r>
              <a:rPr lang="en-US" sz="2800" dirty="0" err="1" smtClean="0"/>
              <a:t>kelembagaan</a:t>
            </a:r>
            <a:r>
              <a:rPr lang="en-US" sz="2800" dirty="0" smtClean="0"/>
              <a:t> </a:t>
            </a:r>
            <a:r>
              <a:rPr lang="en-US" sz="2800" dirty="0" err="1" smtClean="0"/>
              <a:t>pengelola</a:t>
            </a:r>
            <a:r>
              <a:rPr lang="en-US" sz="2800" dirty="0" smtClean="0"/>
              <a:t> </a:t>
            </a:r>
            <a:r>
              <a:rPr lang="en-US" sz="2800" dirty="0" err="1" smtClean="0"/>
              <a:t>kewirausahaan</a:t>
            </a:r>
            <a:r>
              <a:rPr lang="en-US" sz="2800" dirty="0" smtClean="0"/>
              <a:t> </a:t>
            </a:r>
          </a:p>
          <a:p>
            <a:pPr marL="403225" indent="-403225" algn="just">
              <a:buFont typeface="Wingdings" pitchFamily="2" charset="2"/>
              <a:buChar char="q"/>
            </a:pPr>
            <a:endParaRPr lang="en-US" sz="2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Pelaporan</a:t>
            </a:r>
            <a:endParaRPr lang="en-US" dirty="0"/>
          </a:p>
        </p:txBody>
      </p:sp>
      <p:sp>
        <p:nvSpPr>
          <p:cNvPr id="3" name="Content Placeholder 2"/>
          <p:cNvSpPr>
            <a:spLocks noGrp="1"/>
          </p:cNvSpPr>
          <p:nvPr>
            <p:ph idx="1"/>
          </p:nvPr>
        </p:nvSpPr>
        <p:spPr>
          <a:xfrm>
            <a:off x="1417320" y="1447800"/>
            <a:ext cx="7498080" cy="4800600"/>
          </a:xfrm>
        </p:spPr>
        <p:txBody>
          <a:bodyPr>
            <a:normAutofit lnSpcReduction="10000"/>
          </a:bodyPr>
          <a:lstStyle/>
          <a:p>
            <a:pPr>
              <a:buFont typeface="Wingdings" pitchFamily="2" charset="2"/>
              <a:buChar char="q"/>
            </a:pPr>
            <a:r>
              <a:rPr lang="en-US" dirty="0" err="1" smtClean="0"/>
              <a:t>Laporan</a:t>
            </a:r>
            <a:r>
              <a:rPr lang="en-US" dirty="0" smtClean="0"/>
              <a:t> </a:t>
            </a:r>
            <a:r>
              <a:rPr lang="en-US" dirty="0" err="1" smtClean="0"/>
              <a:t>kegiatan</a:t>
            </a:r>
            <a:r>
              <a:rPr lang="en-US" dirty="0" smtClean="0"/>
              <a:t> </a:t>
            </a:r>
            <a:r>
              <a:rPr lang="en-US" dirty="0" err="1" smtClean="0"/>
              <a:t>terdiri</a:t>
            </a:r>
            <a:r>
              <a:rPr lang="en-US" dirty="0" smtClean="0"/>
              <a:t> </a:t>
            </a:r>
            <a:r>
              <a:rPr lang="en-US" dirty="0" err="1" smtClean="0"/>
              <a:t>atas</a:t>
            </a:r>
            <a:r>
              <a:rPr lang="en-US" dirty="0" smtClean="0"/>
              <a:t> </a:t>
            </a:r>
            <a:r>
              <a:rPr lang="en-US" dirty="0" err="1" smtClean="0"/>
              <a:t>dua</a:t>
            </a:r>
            <a:r>
              <a:rPr lang="en-US" dirty="0" smtClean="0"/>
              <a:t> </a:t>
            </a:r>
            <a:r>
              <a:rPr lang="en-US" dirty="0" err="1" smtClean="0"/>
              <a:t>laporan</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waktu</a:t>
            </a:r>
            <a:r>
              <a:rPr lang="en-US" dirty="0" smtClean="0"/>
              <a:t> </a:t>
            </a:r>
            <a:r>
              <a:rPr lang="en-US" dirty="0" err="1" smtClean="0"/>
              <a:t>pelaksanaannya</a:t>
            </a:r>
            <a:r>
              <a:rPr lang="en-US" dirty="0" smtClean="0"/>
              <a:t> </a:t>
            </a:r>
            <a:r>
              <a:rPr lang="en-US" dirty="0" err="1" smtClean="0"/>
              <a:t>yaitu</a:t>
            </a:r>
            <a:r>
              <a:rPr lang="en-US" dirty="0" smtClean="0"/>
              <a:t>: (1) </a:t>
            </a:r>
            <a:r>
              <a:rPr lang="en-US" dirty="0" err="1" smtClean="0"/>
              <a:t>Laporan</a:t>
            </a:r>
            <a:r>
              <a:rPr lang="en-US" dirty="0" smtClean="0"/>
              <a:t> </a:t>
            </a:r>
            <a:r>
              <a:rPr lang="en-US" dirty="0" err="1" smtClean="0"/>
              <a:t>Kemajuan</a:t>
            </a:r>
            <a:r>
              <a:rPr lang="en-US" dirty="0" smtClean="0"/>
              <a:t>, </a:t>
            </a:r>
            <a:r>
              <a:rPr lang="en-US" dirty="0" err="1" smtClean="0"/>
              <a:t>dan</a:t>
            </a:r>
            <a:r>
              <a:rPr lang="en-US" dirty="0" smtClean="0"/>
              <a:t> (2) </a:t>
            </a:r>
            <a:r>
              <a:rPr lang="en-US" dirty="0" err="1" smtClean="0"/>
              <a:t>Laporan</a:t>
            </a:r>
            <a:r>
              <a:rPr lang="en-US" dirty="0" smtClean="0"/>
              <a:t> </a:t>
            </a:r>
            <a:r>
              <a:rPr lang="en-US" dirty="0" err="1" smtClean="0"/>
              <a:t>Akhir</a:t>
            </a:r>
            <a:r>
              <a:rPr lang="en-US" dirty="0" smtClean="0"/>
              <a:t>. </a:t>
            </a:r>
          </a:p>
          <a:p>
            <a:pPr>
              <a:buFont typeface="Wingdings" pitchFamily="2" charset="2"/>
              <a:buChar char="q"/>
            </a:pPr>
            <a:r>
              <a:rPr lang="en-US" dirty="0" err="1" smtClean="0"/>
              <a:t>Laporan</a:t>
            </a:r>
            <a:r>
              <a:rPr lang="en-US" dirty="0" smtClean="0"/>
              <a:t> </a:t>
            </a:r>
            <a:r>
              <a:rPr lang="en-US" dirty="0" err="1" smtClean="0"/>
              <a:t>Kemajuan</a:t>
            </a:r>
            <a:r>
              <a:rPr lang="en-US" dirty="0" smtClean="0"/>
              <a:t> </a:t>
            </a:r>
            <a:r>
              <a:rPr lang="en-US" dirty="0" err="1" smtClean="0"/>
              <a:t>menjelaskan</a:t>
            </a:r>
            <a:r>
              <a:rPr lang="en-US" dirty="0" smtClean="0"/>
              <a:t> </a:t>
            </a:r>
            <a:r>
              <a:rPr lang="en-US" dirty="0" err="1" smtClean="0"/>
              <a:t>perkembangan</a:t>
            </a:r>
            <a:r>
              <a:rPr lang="en-US" dirty="0" smtClean="0"/>
              <a:t> </a:t>
            </a:r>
            <a:r>
              <a:rPr lang="en-US" dirty="0" err="1" smtClean="0"/>
              <a:t>kinerja</a:t>
            </a:r>
            <a:r>
              <a:rPr lang="en-US" dirty="0" smtClean="0"/>
              <a:t> </a:t>
            </a:r>
            <a:r>
              <a:rPr lang="en-US" dirty="0" err="1" smtClean="0"/>
              <a:t>dan</a:t>
            </a:r>
            <a:r>
              <a:rPr lang="en-US" dirty="0" smtClean="0"/>
              <a:t> </a:t>
            </a:r>
            <a:r>
              <a:rPr lang="en-US" dirty="0" err="1" smtClean="0"/>
              <a:t>kegiatan</a:t>
            </a:r>
            <a:r>
              <a:rPr lang="en-US" dirty="0" smtClean="0"/>
              <a:t> semester </a:t>
            </a:r>
            <a:r>
              <a:rPr lang="en-US" dirty="0" err="1" smtClean="0"/>
              <a:t>pertama</a:t>
            </a:r>
            <a:r>
              <a:rPr lang="en-US" dirty="0" smtClean="0"/>
              <a:t> </a:t>
            </a:r>
            <a:r>
              <a:rPr lang="en-US" dirty="0" err="1" smtClean="0"/>
              <a:t>tahun</a:t>
            </a:r>
            <a:r>
              <a:rPr lang="en-US" dirty="0" smtClean="0"/>
              <a:t> </a:t>
            </a:r>
            <a:r>
              <a:rPr lang="en-US" dirty="0" err="1" smtClean="0"/>
              <a:t>berjalan</a:t>
            </a:r>
            <a:r>
              <a:rPr lang="en-US" dirty="0" smtClean="0"/>
              <a:t>. </a:t>
            </a:r>
            <a:r>
              <a:rPr lang="en-US" dirty="0" err="1" smtClean="0"/>
              <a:t>Laporan</a:t>
            </a:r>
            <a:r>
              <a:rPr lang="en-US" dirty="0" smtClean="0"/>
              <a:t> </a:t>
            </a:r>
            <a:r>
              <a:rPr lang="en-US" dirty="0" err="1" smtClean="0"/>
              <a:t>Akhir</a:t>
            </a:r>
            <a:r>
              <a:rPr lang="en-US" dirty="0" smtClean="0"/>
              <a:t> </a:t>
            </a:r>
            <a:r>
              <a:rPr lang="en-US" dirty="0" err="1" smtClean="0"/>
              <a:t>menjelaskan</a:t>
            </a:r>
            <a:r>
              <a:rPr lang="en-US" dirty="0" smtClean="0"/>
              <a:t> </a:t>
            </a:r>
            <a:r>
              <a:rPr lang="en-US" dirty="0" err="1" smtClean="0"/>
              <a:t>tingkat</a:t>
            </a:r>
            <a:r>
              <a:rPr lang="en-US" dirty="0" smtClean="0"/>
              <a:t> </a:t>
            </a:r>
            <a:r>
              <a:rPr lang="en-US" dirty="0" err="1" smtClean="0"/>
              <a:t>keberhasilan</a:t>
            </a:r>
            <a:r>
              <a:rPr lang="en-US" dirty="0" smtClean="0"/>
              <a:t> </a:t>
            </a:r>
            <a:r>
              <a:rPr lang="en-US" dirty="0" err="1" smtClean="0"/>
              <a:t>secara</a:t>
            </a:r>
            <a:r>
              <a:rPr lang="en-US" dirty="0" smtClean="0"/>
              <a:t> </a:t>
            </a:r>
            <a:r>
              <a:rPr lang="en-US" dirty="0" err="1" smtClean="0"/>
              <a:t>menyeluruh</a:t>
            </a:r>
            <a:r>
              <a:rPr lang="en-US" dirty="0" smtClean="0"/>
              <a:t> </a:t>
            </a:r>
            <a:r>
              <a:rPr lang="en-US" dirty="0" err="1" smtClean="0"/>
              <a:t>sampai</a:t>
            </a:r>
            <a:r>
              <a:rPr lang="en-US" dirty="0" smtClean="0"/>
              <a:t> </a:t>
            </a:r>
            <a:r>
              <a:rPr lang="en-US" dirty="0" err="1" smtClean="0"/>
              <a:t>akhir</a:t>
            </a:r>
            <a:r>
              <a:rPr lang="en-US" dirty="0" smtClean="0"/>
              <a:t> </a:t>
            </a:r>
            <a:r>
              <a:rPr lang="en-US" dirty="0" err="1" smtClean="0"/>
              <a:t>tahun</a:t>
            </a:r>
            <a:r>
              <a:rPr lang="en-US" dirty="0" smtClean="0"/>
              <a:t> </a:t>
            </a:r>
            <a:r>
              <a:rPr lang="en-US" dirty="0" err="1" smtClean="0"/>
              <a:t>pelaksanaan</a:t>
            </a:r>
            <a:r>
              <a:rPr lang="en-US" dirty="0" smtClean="0"/>
              <a:t> program.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Evaluasi</a:t>
            </a:r>
            <a:endParaRPr lang="en-US" dirty="0"/>
          </a:p>
        </p:txBody>
      </p:sp>
      <p:sp>
        <p:nvSpPr>
          <p:cNvPr id="3" name="Content Placeholder 2"/>
          <p:cNvSpPr>
            <a:spLocks noGrp="1"/>
          </p:cNvSpPr>
          <p:nvPr>
            <p:ph idx="1"/>
          </p:nvPr>
        </p:nvSpPr>
        <p:spPr>
          <a:xfrm>
            <a:off x="1417320" y="1447800"/>
            <a:ext cx="7498080" cy="4800600"/>
          </a:xfrm>
        </p:spPr>
        <p:txBody>
          <a:bodyPr>
            <a:normAutofit fontScale="85000" lnSpcReduction="20000"/>
          </a:bodyPr>
          <a:lstStyle/>
          <a:p>
            <a:pPr>
              <a:buFont typeface="Wingdings" pitchFamily="2" charset="2"/>
              <a:buChar char="q"/>
            </a:pPr>
            <a:r>
              <a:rPr lang="en-US" dirty="0" err="1" smtClean="0"/>
              <a:t>Jadwal</a:t>
            </a:r>
            <a:r>
              <a:rPr lang="en-US" dirty="0" smtClean="0"/>
              <a:t> </a:t>
            </a:r>
            <a:r>
              <a:rPr lang="en-US" dirty="0" err="1" smtClean="0"/>
              <a:t>pelaksanaan</a:t>
            </a:r>
            <a:r>
              <a:rPr lang="en-US" dirty="0" smtClean="0"/>
              <a:t> </a:t>
            </a:r>
            <a:r>
              <a:rPr lang="en-US" dirty="0" err="1" smtClean="0"/>
              <a:t>kunjungan</a:t>
            </a:r>
            <a:r>
              <a:rPr lang="en-US" dirty="0" smtClean="0"/>
              <a:t> </a:t>
            </a:r>
            <a:r>
              <a:rPr lang="en-US" dirty="0" err="1" smtClean="0"/>
              <a:t>lapangan</a:t>
            </a:r>
            <a:r>
              <a:rPr lang="en-US" dirty="0" smtClean="0"/>
              <a:t> </a:t>
            </a:r>
            <a:r>
              <a:rPr lang="en-US" dirty="0" err="1" smtClean="0"/>
              <a:t>akan</a:t>
            </a:r>
            <a:r>
              <a:rPr lang="en-US" dirty="0" smtClean="0"/>
              <a:t> </a:t>
            </a:r>
            <a:r>
              <a:rPr lang="en-US" dirty="0" err="1" smtClean="0"/>
              <a:t>diberitahukan</a:t>
            </a:r>
            <a:r>
              <a:rPr lang="en-US" dirty="0" smtClean="0"/>
              <a:t> </a:t>
            </a:r>
            <a:r>
              <a:rPr lang="en-US" dirty="0" err="1" smtClean="0"/>
              <a:t>kemudian</a:t>
            </a:r>
            <a:r>
              <a:rPr lang="en-US" dirty="0" smtClean="0"/>
              <a:t>. </a:t>
            </a:r>
            <a:r>
              <a:rPr lang="en-US" dirty="0" err="1" smtClean="0"/>
              <a:t>Dalam</a:t>
            </a:r>
            <a:r>
              <a:rPr lang="en-US" dirty="0" smtClean="0"/>
              <a:t> </a:t>
            </a:r>
            <a:r>
              <a:rPr lang="en-US" dirty="0" err="1" smtClean="0"/>
              <a:t>kunjungan</a:t>
            </a:r>
            <a:r>
              <a:rPr lang="en-US" dirty="0" smtClean="0"/>
              <a:t> </a:t>
            </a:r>
            <a:r>
              <a:rPr lang="en-US" dirty="0" err="1" smtClean="0"/>
              <a:t>lapang</a:t>
            </a:r>
            <a:r>
              <a:rPr lang="en-US" dirty="0" smtClean="0"/>
              <a:t> </a:t>
            </a:r>
            <a:r>
              <a:rPr lang="en-US" dirty="0" err="1" smtClean="0"/>
              <a:t>dilakukan</a:t>
            </a:r>
            <a:r>
              <a:rPr lang="en-US" dirty="0" smtClean="0"/>
              <a:t> (</a:t>
            </a:r>
            <a:r>
              <a:rPr lang="en-US" dirty="0" err="1" smtClean="0"/>
              <a:t>i</a:t>
            </a:r>
            <a:r>
              <a:rPr lang="en-US" dirty="0" smtClean="0"/>
              <a:t>) </a:t>
            </a:r>
            <a:r>
              <a:rPr lang="en-US" dirty="0" err="1" smtClean="0"/>
              <a:t>wawancara</a:t>
            </a:r>
            <a:r>
              <a:rPr lang="en-US" dirty="0" smtClean="0"/>
              <a:t> </a:t>
            </a:r>
            <a:r>
              <a:rPr lang="en-US" dirty="0" err="1" smtClean="0"/>
              <a:t>dengan</a:t>
            </a:r>
            <a:r>
              <a:rPr lang="en-US" dirty="0" smtClean="0"/>
              <a:t> </a:t>
            </a:r>
            <a:r>
              <a:rPr lang="en-US" dirty="0" err="1" smtClean="0"/>
              <a:t>pimpinan</a:t>
            </a:r>
            <a:r>
              <a:rPr lang="en-US" dirty="0" smtClean="0"/>
              <a:t> </a:t>
            </a:r>
            <a:r>
              <a:rPr lang="en-US" dirty="0" err="1" smtClean="0"/>
              <a:t>perguruan</a:t>
            </a:r>
            <a:r>
              <a:rPr lang="en-US" dirty="0" smtClean="0"/>
              <a:t> </a:t>
            </a:r>
            <a:r>
              <a:rPr lang="en-US" dirty="0" err="1" smtClean="0"/>
              <a:t>tinggi</a:t>
            </a:r>
            <a:r>
              <a:rPr lang="en-US" dirty="0" smtClean="0"/>
              <a:t>, </a:t>
            </a:r>
            <a:r>
              <a:rPr lang="en-US" dirty="0" err="1" smtClean="0"/>
              <a:t>pelaksana</a:t>
            </a:r>
            <a:r>
              <a:rPr lang="en-US" dirty="0" smtClean="0"/>
              <a:t> program, </a:t>
            </a:r>
            <a:r>
              <a:rPr lang="en-US" dirty="0" err="1" smtClean="0"/>
              <a:t>mahasiswa</a:t>
            </a:r>
            <a:r>
              <a:rPr lang="en-US" dirty="0" smtClean="0"/>
              <a:t> </a:t>
            </a:r>
            <a:r>
              <a:rPr lang="en-US" dirty="0" err="1" smtClean="0"/>
              <a:t>peserta</a:t>
            </a:r>
            <a:r>
              <a:rPr lang="en-US" dirty="0" smtClean="0"/>
              <a:t> program </a:t>
            </a:r>
            <a:r>
              <a:rPr lang="en-US" dirty="0" err="1" smtClean="0"/>
              <a:t>dan</a:t>
            </a:r>
            <a:r>
              <a:rPr lang="en-US" dirty="0" smtClean="0"/>
              <a:t> mentor, </a:t>
            </a:r>
            <a:r>
              <a:rPr lang="en-US" dirty="0" err="1" smtClean="0"/>
              <a:t>dan</a:t>
            </a:r>
            <a:r>
              <a:rPr lang="en-US" dirty="0" smtClean="0"/>
              <a:t> (ii) </a:t>
            </a:r>
            <a:r>
              <a:rPr lang="en-US" dirty="0" err="1" smtClean="0"/>
              <a:t>peninjauan</a:t>
            </a:r>
            <a:r>
              <a:rPr lang="en-US" dirty="0" smtClean="0"/>
              <a:t> </a:t>
            </a:r>
            <a:r>
              <a:rPr lang="en-US" dirty="0" err="1" smtClean="0"/>
              <a:t>ke</a:t>
            </a:r>
            <a:r>
              <a:rPr lang="en-US" dirty="0" smtClean="0"/>
              <a:t> </a:t>
            </a:r>
            <a:r>
              <a:rPr lang="en-US" dirty="0" err="1" smtClean="0"/>
              <a:t>lokasi</a:t>
            </a:r>
            <a:r>
              <a:rPr lang="en-US" dirty="0" smtClean="0"/>
              <a:t> </a:t>
            </a:r>
            <a:r>
              <a:rPr lang="en-US" dirty="0" err="1" smtClean="0"/>
              <a:t>usaha</a:t>
            </a:r>
            <a:r>
              <a:rPr lang="en-US" dirty="0" smtClean="0"/>
              <a:t> </a:t>
            </a:r>
            <a:r>
              <a:rPr lang="en-US" dirty="0" err="1" smtClean="0"/>
              <a:t>mahasiswa</a:t>
            </a:r>
            <a:r>
              <a:rPr lang="en-US" dirty="0" smtClean="0"/>
              <a:t>. </a:t>
            </a:r>
            <a:endParaRPr lang="en-US" dirty="0" smtClean="0"/>
          </a:p>
          <a:p>
            <a:pPr>
              <a:buFont typeface="Wingdings" pitchFamily="2" charset="2"/>
              <a:buChar char="q"/>
            </a:pPr>
            <a:r>
              <a:rPr lang="en-US" dirty="0" err="1" smtClean="0"/>
              <a:t>Hasil</a:t>
            </a:r>
            <a:r>
              <a:rPr lang="en-US" dirty="0" smtClean="0"/>
              <a:t> </a:t>
            </a:r>
            <a:r>
              <a:rPr lang="en-US" dirty="0" err="1" smtClean="0"/>
              <a:t>evaluasi</a:t>
            </a:r>
            <a:r>
              <a:rPr lang="en-US" dirty="0" smtClean="0"/>
              <a:t> </a:t>
            </a:r>
            <a:r>
              <a:rPr lang="en-US" dirty="0" err="1" smtClean="0"/>
              <a:t>laporan</a:t>
            </a:r>
            <a:r>
              <a:rPr lang="en-US" dirty="0" smtClean="0"/>
              <a:t> </a:t>
            </a:r>
            <a:r>
              <a:rPr lang="en-US" dirty="0" err="1" smtClean="0"/>
              <a:t>dan</a:t>
            </a:r>
            <a:r>
              <a:rPr lang="en-US" dirty="0" smtClean="0"/>
              <a:t> </a:t>
            </a:r>
            <a:r>
              <a:rPr lang="en-US" dirty="0" err="1" smtClean="0"/>
              <a:t>kunjungan</a:t>
            </a:r>
            <a:r>
              <a:rPr lang="en-US" dirty="0" smtClean="0"/>
              <a:t> </a:t>
            </a:r>
            <a:r>
              <a:rPr lang="en-US" dirty="0" err="1" smtClean="0"/>
              <a:t>lapang</a:t>
            </a:r>
            <a:r>
              <a:rPr lang="en-US" dirty="0" smtClean="0"/>
              <a:t> </a:t>
            </a:r>
            <a:r>
              <a:rPr lang="en-US" dirty="0" err="1" smtClean="0"/>
              <a:t>menjadi</a:t>
            </a:r>
            <a:r>
              <a:rPr lang="en-US" dirty="0" smtClean="0"/>
              <a:t> </a:t>
            </a:r>
            <a:r>
              <a:rPr lang="en-US" dirty="0" err="1" smtClean="0"/>
              <a:t>dasar</a:t>
            </a:r>
            <a:r>
              <a:rPr lang="en-US" dirty="0" smtClean="0"/>
              <a:t> </a:t>
            </a:r>
            <a:r>
              <a:rPr lang="en-US" dirty="0" err="1" smtClean="0"/>
              <a:t>bagi</a:t>
            </a:r>
            <a:r>
              <a:rPr lang="en-US" dirty="0" smtClean="0"/>
              <a:t> </a:t>
            </a:r>
            <a:r>
              <a:rPr lang="en-US" dirty="0" err="1" smtClean="0"/>
              <a:t>Direktorat</a:t>
            </a:r>
            <a:r>
              <a:rPr lang="en-US" dirty="0" smtClean="0"/>
              <a:t> </a:t>
            </a:r>
            <a:r>
              <a:rPr lang="en-US" dirty="0" err="1" smtClean="0"/>
              <a:t>Direktorat</a:t>
            </a:r>
            <a:r>
              <a:rPr lang="en-US" dirty="0" smtClean="0"/>
              <a:t> </a:t>
            </a:r>
            <a:r>
              <a:rPr lang="en-US" dirty="0" err="1" smtClean="0"/>
              <a:t>Pembelajaran</a:t>
            </a:r>
            <a:r>
              <a:rPr lang="en-US" dirty="0" smtClean="0"/>
              <a:t> </a:t>
            </a:r>
            <a:r>
              <a:rPr lang="en-US" dirty="0" err="1" smtClean="0"/>
              <a:t>dan</a:t>
            </a:r>
            <a:r>
              <a:rPr lang="en-US" dirty="0" smtClean="0"/>
              <a:t> </a:t>
            </a:r>
            <a:r>
              <a:rPr lang="en-US" dirty="0" err="1" smtClean="0"/>
              <a:t>Kemahasiswaan</a:t>
            </a:r>
            <a:r>
              <a:rPr lang="en-US" dirty="0" smtClean="0"/>
              <a:t> </a:t>
            </a:r>
            <a:r>
              <a:rPr lang="en-US" dirty="0" err="1" smtClean="0"/>
              <a:t>Jenderal</a:t>
            </a:r>
            <a:r>
              <a:rPr lang="en-US" dirty="0" smtClean="0"/>
              <a:t> </a:t>
            </a:r>
            <a:r>
              <a:rPr lang="en-US" dirty="0" err="1" smtClean="0"/>
              <a:t>Pendidikan</a:t>
            </a:r>
            <a:r>
              <a:rPr lang="en-US" dirty="0" smtClean="0"/>
              <a:t> </a:t>
            </a:r>
            <a:r>
              <a:rPr lang="en-US" dirty="0" err="1" smtClean="0"/>
              <a:t>Tinggi</a:t>
            </a:r>
            <a:r>
              <a:rPr lang="en-US" dirty="0" smtClean="0"/>
              <a:t> </a:t>
            </a:r>
            <a:r>
              <a:rPr lang="en-US" dirty="0" err="1" smtClean="0"/>
              <a:t>untuk</a:t>
            </a:r>
            <a:r>
              <a:rPr lang="en-US" dirty="0" smtClean="0"/>
              <a:t> </a:t>
            </a:r>
            <a:r>
              <a:rPr lang="en-US" dirty="0" err="1" smtClean="0"/>
              <a:t>menilai</a:t>
            </a:r>
            <a:r>
              <a:rPr lang="en-US" dirty="0" smtClean="0"/>
              <a:t> </a:t>
            </a:r>
            <a:r>
              <a:rPr lang="en-US" dirty="0" err="1" smtClean="0"/>
              <a:t>tingkat</a:t>
            </a:r>
            <a:r>
              <a:rPr lang="en-US" dirty="0" smtClean="0"/>
              <a:t> </a:t>
            </a:r>
            <a:r>
              <a:rPr lang="en-US" dirty="0" err="1" smtClean="0"/>
              <a:t>kinerja</a:t>
            </a:r>
            <a:r>
              <a:rPr lang="en-US" dirty="0" smtClean="0"/>
              <a:t> </a:t>
            </a:r>
            <a:r>
              <a:rPr lang="en-US" dirty="0" err="1" smtClean="0"/>
              <a:t>perguruan</a:t>
            </a:r>
            <a:r>
              <a:rPr lang="en-US" dirty="0" smtClean="0"/>
              <a:t> </a:t>
            </a:r>
            <a:r>
              <a:rPr lang="en-US" dirty="0" err="1" smtClean="0"/>
              <a:t>tinggi</a:t>
            </a:r>
            <a:r>
              <a:rPr lang="en-US" dirty="0" smtClean="0"/>
              <a:t> </a:t>
            </a:r>
            <a:r>
              <a:rPr lang="en-US" dirty="0" err="1" smtClean="0"/>
              <a:t>dalam</a:t>
            </a:r>
            <a:r>
              <a:rPr lang="en-US" dirty="0" smtClean="0"/>
              <a:t> </a:t>
            </a:r>
            <a:r>
              <a:rPr lang="en-US" dirty="0" err="1" smtClean="0"/>
              <a:t>melaksanakan</a:t>
            </a:r>
            <a:r>
              <a:rPr lang="en-US" dirty="0" smtClean="0"/>
              <a:t> program </a:t>
            </a:r>
            <a:r>
              <a:rPr lang="en-US" dirty="0" err="1" smtClean="0"/>
              <a:t>ini</a:t>
            </a:r>
            <a:r>
              <a:rPr lang="en-US" dirty="0" smtClean="0"/>
              <a:t> yang </a:t>
            </a:r>
            <a:r>
              <a:rPr lang="en-US" dirty="0" err="1" smtClean="0"/>
              <a:t>berimplikasi</a:t>
            </a:r>
            <a:r>
              <a:rPr lang="en-US" dirty="0" smtClean="0"/>
              <a:t> </a:t>
            </a:r>
            <a:r>
              <a:rPr lang="en-US" dirty="0" err="1" smtClean="0"/>
              <a:t>pada</a:t>
            </a:r>
            <a:r>
              <a:rPr lang="en-US" dirty="0" smtClean="0"/>
              <a:t> </a:t>
            </a:r>
            <a:r>
              <a:rPr lang="en-US" dirty="0" err="1" smtClean="0"/>
              <a:t>pengalokasian</a:t>
            </a:r>
            <a:r>
              <a:rPr lang="en-US" dirty="0" smtClean="0"/>
              <a:t> </a:t>
            </a:r>
            <a:r>
              <a:rPr lang="en-US" dirty="0" err="1" smtClean="0"/>
              <a:t>anggaran</a:t>
            </a:r>
            <a:r>
              <a:rPr lang="en-US" dirty="0" smtClean="0"/>
              <a:t> PMW </a:t>
            </a:r>
            <a:r>
              <a:rPr lang="en-US" dirty="0" err="1" smtClean="0"/>
              <a:t>pada</a:t>
            </a:r>
            <a:r>
              <a:rPr lang="en-US" dirty="0" smtClean="0"/>
              <a:t> </a:t>
            </a:r>
            <a:r>
              <a:rPr lang="en-US" dirty="0" err="1" smtClean="0"/>
              <a:t>tahun</a:t>
            </a:r>
            <a:r>
              <a:rPr lang="en-US" dirty="0" smtClean="0"/>
              <a:t> </a:t>
            </a:r>
            <a:r>
              <a:rPr lang="en-US" dirty="0" err="1" smtClean="0"/>
              <a:t>berikutnya</a:t>
            </a:r>
            <a:r>
              <a:rPr lang="en-US"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Keberlanjutan</a:t>
            </a:r>
            <a:r>
              <a:rPr lang="en-US" dirty="0" smtClean="0"/>
              <a:t> Program</a:t>
            </a:r>
            <a:endParaRPr lang="en-US" dirty="0"/>
          </a:p>
        </p:txBody>
      </p:sp>
      <p:sp>
        <p:nvSpPr>
          <p:cNvPr id="3" name="Content Placeholder 2"/>
          <p:cNvSpPr>
            <a:spLocks noGrp="1"/>
          </p:cNvSpPr>
          <p:nvPr>
            <p:ph idx="1"/>
          </p:nvPr>
        </p:nvSpPr>
        <p:spPr>
          <a:xfrm>
            <a:off x="838200" y="1524000"/>
            <a:ext cx="8229600" cy="5029200"/>
          </a:xfrm>
        </p:spPr>
        <p:txBody>
          <a:bodyPr>
            <a:normAutofit fontScale="70000" lnSpcReduction="20000"/>
          </a:bodyPr>
          <a:lstStyle/>
          <a:p>
            <a:pPr>
              <a:lnSpc>
                <a:spcPct val="120000"/>
              </a:lnSpc>
              <a:spcAft>
                <a:spcPts val="600"/>
              </a:spcAft>
              <a:buFont typeface="Wingdings" pitchFamily="2" charset="2"/>
              <a:buChar char="q"/>
            </a:pPr>
            <a:r>
              <a:rPr lang="en-US" sz="3700" dirty="0" err="1" smtClean="0"/>
              <a:t>Untuk</a:t>
            </a:r>
            <a:r>
              <a:rPr lang="en-US" sz="3700" dirty="0" smtClean="0"/>
              <a:t> </a:t>
            </a:r>
            <a:r>
              <a:rPr lang="en-US" sz="3700" dirty="0" err="1" smtClean="0"/>
              <a:t>lebih</a:t>
            </a:r>
            <a:r>
              <a:rPr lang="en-US" sz="3700" dirty="0" smtClean="0"/>
              <a:t> </a:t>
            </a:r>
            <a:r>
              <a:rPr lang="en-US" sz="3700" dirty="0" err="1" smtClean="0"/>
              <a:t>menjamin</a:t>
            </a:r>
            <a:r>
              <a:rPr lang="en-US" sz="3700" dirty="0" smtClean="0"/>
              <a:t> </a:t>
            </a:r>
            <a:r>
              <a:rPr lang="en-US" sz="3700" dirty="0" err="1" smtClean="0"/>
              <a:t>keberhasilan</a:t>
            </a:r>
            <a:r>
              <a:rPr lang="en-US" sz="3700" dirty="0" smtClean="0"/>
              <a:t> </a:t>
            </a:r>
            <a:r>
              <a:rPr lang="en-US" sz="3700" dirty="0" err="1" smtClean="0"/>
              <a:t>dan</a:t>
            </a:r>
            <a:r>
              <a:rPr lang="en-US" sz="3700" dirty="0" smtClean="0"/>
              <a:t> </a:t>
            </a:r>
            <a:r>
              <a:rPr lang="en-US" sz="3700" dirty="0" err="1" smtClean="0"/>
              <a:t>keberlanjutan</a:t>
            </a:r>
            <a:r>
              <a:rPr lang="en-US" sz="3700" dirty="0" smtClean="0"/>
              <a:t> PMW, </a:t>
            </a:r>
            <a:r>
              <a:rPr lang="en-US" sz="3700" dirty="0" err="1" smtClean="0"/>
              <a:t>perguruan</a:t>
            </a:r>
            <a:r>
              <a:rPr lang="en-US" sz="3700" dirty="0" smtClean="0"/>
              <a:t> </a:t>
            </a:r>
            <a:r>
              <a:rPr lang="en-US" sz="3700" dirty="0" err="1" smtClean="0"/>
              <a:t>tinggi</a:t>
            </a:r>
            <a:r>
              <a:rPr lang="en-US" sz="3700" dirty="0" smtClean="0"/>
              <a:t> </a:t>
            </a:r>
            <a:r>
              <a:rPr lang="en-US" sz="3700" dirty="0" err="1" smtClean="0"/>
              <a:t>pelaksana</a:t>
            </a:r>
            <a:r>
              <a:rPr lang="en-US" sz="3700" dirty="0" smtClean="0"/>
              <a:t> </a:t>
            </a:r>
            <a:r>
              <a:rPr lang="en-US" sz="3700" dirty="0" err="1" smtClean="0"/>
              <a:t>harus</a:t>
            </a:r>
            <a:r>
              <a:rPr lang="en-US" sz="3700" dirty="0" smtClean="0"/>
              <a:t> </a:t>
            </a:r>
            <a:r>
              <a:rPr lang="en-US" sz="3700" dirty="0" err="1" smtClean="0"/>
              <a:t>mempunyai</a:t>
            </a:r>
            <a:r>
              <a:rPr lang="en-US" sz="3700" dirty="0" smtClean="0"/>
              <a:t> </a:t>
            </a:r>
            <a:r>
              <a:rPr lang="en-US" sz="3700" dirty="0" err="1" smtClean="0"/>
              <a:t>lembaga</a:t>
            </a:r>
            <a:r>
              <a:rPr lang="en-US" sz="3700" dirty="0" smtClean="0"/>
              <a:t> yang </a:t>
            </a:r>
            <a:r>
              <a:rPr lang="en-US" sz="3700" dirty="0" err="1" smtClean="0"/>
              <a:t>tugas</a:t>
            </a:r>
            <a:r>
              <a:rPr lang="en-US" sz="3700" dirty="0" smtClean="0"/>
              <a:t> </a:t>
            </a:r>
            <a:r>
              <a:rPr lang="en-US" sz="3700" dirty="0" err="1" smtClean="0"/>
              <a:t>pokok</a:t>
            </a:r>
            <a:r>
              <a:rPr lang="en-US" sz="3700" dirty="0" smtClean="0"/>
              <a:t> </a:t>
            </a:r>
            <a:r>
              <a:rPr lang="en-US" sz="3700" dirty="0" err="1" smtClean="0"/>
              <a:t>dan</a:t>
            </a:r>
            <a:r>
              <a:rPr lang="en-US" sz="3700" dirty="0" smtClean="0"/>
              <a:t> </a:t>
            </a:r>
            <a:r>
              <a:rPr lang="en-US" sz="3700" dirty="0" err="1" smtClean="0"/>
              <a:t>fungsinya</a:t>
            </a:r>
            <a:r>
              <a:rPr lang="en-US" sz="3700" dirty="0" smtClean="0"/>
              <a:t> (</a:t>
            </a:r>
            <a:r>
              <a:rPr lang="en-US" sz="3700" dirty="0" err="1" smtClean="0"/>
              <a:t>Tupoksi</a:t>
            </a:r>
            <a:r>
              <a:rPr lang="en-US" sz="3700" dirty="0" smtClean="0"/>
              <a:t>) </a:t>
            </a:r>
            <a:r>
              <a:rPr lang="en-US" sz="3700" b="1" dirty="0" err="1" smtClean="0"/>
              <a:t>mengelola</a:t>
            </a:r>
            <a:r>
              <a:rPr lang="en-US" sz="3700" b="1" dirty="0" smtClean="0"/>
              <a:t> </a:t>
            </a:r>
            <a:r>
              <a:rPr lang="en-US" sz="3700" dirty="0" smtClean="0"/>
              <a:t>(</a:t>
            </a:r>
            <a:r>
              <a:rPr lang="en-US" sz="3700" dirty="0" err="1" smtClean="0"/>
              <a:t>perencanaan</a:t>
            </a:r>
            <a:r>
              <a:rPr lang="en-US" sz="3700" dirty="0" smtClean="0"/>
              <a:t>, </a:t>
            </a:r>
            <a:r>
              <a:rPr lang="en-US" sz="3700" dirty="0" err="1" smtClean="0"/>
              <a:t>pengorganisasian</a:t>
            </a:r>
            <a:r>
              <a:rPr lang="en-US" sz="3700" dirty="0" smtClean="0"/>
              <a:t>, </a:t>
            </a:r>
            <a:r>
              <a:rPr lang="en-US" sz="3700" dirty="0" err="1" smtClean="0"/>
              <a:t>pelaksanaan</a:t>
            </a:r>
            <a:r>
              <a:rPr lang="en-US" sz="3700" dirty="0" smtClean="0"/>
              <a:t>, </a:t>
            </a:r>
            <a:r>
              <a:rPr lang="en-US" sz="3700" dirty="0" err="1" smtClean="0"/>
              <a:t>pengawasan</a:t>
            </a:r>
            <a:r>
              <a:rPr lang="en-US" sz="3700" dirty="0" smtClean="0"/>
              <a:t> </a:t>
            </a:r>
            <a:r>
              <a:rPr lang="en-US" sz="3700" dirty="0" err="1" smtClean="0"/>
              <a:t>dan</a:t>
            </a:r>
            <a:r>
              <a:rPr lang="en-US" sz="3700" dirty="0" smtClean="0"/>
              <a:t> </a:t>
            </a:r>
            <a:r>
              <a:rPr lang="en-US" sz="3700" dirty="0" err="1" smtClean="0"/>
              <a:t>evaluasi</a:t>
            </a:r>
            <a:r>
              <a:rPr lang="en-US" sz="3700" dirty="0" smtClean="0"/>
              <a:t>) </a:t>
            </a:r>
            <a:r>
              <a:rPr lang="en-US" sz="3700" dirty="0" err="1" smtClean="0"/>
              <a:t>dan</a:t>
            </a:r>
            <a:r>
              <a:rPr lang="en-US" sz="3700" dirty="0" smtClean="0"/>
              <a:t> </a:t>
            </a:r>
            <a:r>
              <a:rPr lang="en-US" sz="3700" b="1" dirty="0" err="1" smtClean="0"/>
              <a:t>mengembangkan</a:t>
            </a:r>
            <a:r>
              <a:rPr lang="en-US" sz="3700" dirty="0" smtClean="0"/>
              <a:t> (</a:t>
            </a:r>
            <a:r>
              <a:rPr lang="en-US" sz="3700" dirty="0" err="1" smtClean="0"/>
              <a:t>penelitian</a:t>
            </a:r>
            <a:r>
              <a:rPr lang="en-US" sz="3700" dirty="0" smtClean="0"/>
              <a:t> </a:t>
            </a:r>
            <a:r>
              <a:rPr lang="en-US" sz="3700" dirty="0" err="1" smtClean="0"/>
              <a:t>dan</a:t>
            </a:r>
            <a:r>
              <a:rPr lang="en-US" sz="3700" dirty="0" smtClean="0"/>
              <a:t> </a:t>
            </a:r>
            <a:r>
              <a:rPr lang="en-US" sz="3700" dirty="0" err="1" smtClean="0"/>
              <a:t>pengembangan</a:t>
            </a:r>
            <a:r>
              <a:rPr lang="en-US" sz="3700" dirty="0" smtClean="0"/>
              <a:t>) program-program </a:t>
            </a:r>
            <a:r>
              <a:rPr lang="en-US" sz="3700" b="1" dirty="0" err="1" smtClean="0"/>
              <a:t>pendidikan</a:t>
            </a:r>
            <a:r>
              <a:rPr lang="en-US" sz="3700" b="1" dirty="0" smtClean="0"/>
              <a:t> </a:t>
            </a:r>
            <a:r>
              <a:rPr lang="en-US" sz="3700" b="1" dirty="0" err="1" smtClean="0"/>
              <a:t>kewirausahaan</a:t>
            </a:r>
            <a:r>
              <a:rPr lang="en-US" sz="3700" dirty="0" smtClean="0"/>
              <a:t> </a:t>
            </a:r>
            <a:r>
              <a:rPr lang="en-US" sz="3700" dirty="0" err="1" smtClean="0"/>
              <a:t>bagi</a:t>
            </a:r>
            <a:r>
              <a:rPr lang="en-US" sz="3700" dirty="0" smtClean="0"/>
              <a:t> </a:t>
            </a:r>
            <a:r>
              <a:rPr lang="en-US" sz="3700" dirty="0" err="1" smtClean="0"/>
              <a:t>mahasiswa</a:t>
            </a:r>
            <a:r>
              <a:rPr lang="en-US" sz="3700" dirty="0" smtClean="0"/>
              <a:t> </a:t>
            </a:r>
            <a:r>
              <a:rPr lang="en-US" sz="3700" dirty="0" err="1" smtClean="0"/>
              <a:t>serta</a:t>
            </a:r>
            <a:r>
              <a:rPr lang="en-US" sz="3700" dirty="0" smtClean="0"/>
              <a:t> </a:t>
            </a:r>
            <a:r>
              <a:rPr lang="en-US" sz="3700" b="1" dirty="0" smtClean="0"/>
              <a:t>program lain</a:t>
            </a:r>
            <a:r>
              <a:rPr lang="en-US" sz="3700" dirty="0" smtClean="0"/>
              <a:t> yang </a:t>
            </a:r>
            <a:r>
              <a:rPr lang="en-US" sz="3700" dirty="0" err="1" smtClean="0"/>
              <a:t>terkait</a:t>
            </a:r>
            <a:r>
              <a:rPr lang="en-US" sz="3700" dirty="0" smtClean="0"/>
              <a:t> </a:t>
            </a:r>
            <a:r>
              <a:rPr lang="en-US" sz="3700" dirty="0" err="1" smtClean="0"/>
              <a:t>dengan</a:t>
            </a:r>
            <a:r>
              <a:rPr lang="en-US" sz="3700" dirty="0" smtClean="0"/>
              <a:t> </a:t>
            </a:r>
            <a:r>
              <a:rPr lang="en-US" sz="3700" dirty="0" err="1" smtClean="0"/>
              <a:t>hubungan</a:t>
            </a:r>
            <a:r>
              <a:rPr lang="en-US" sz="3700" dirty="0" smtClean="0"/>
              <a:t> </a:t>
            </a:r>
            <a:r>
              <a:rPr lang="en-US" sz="3700" dirty="0" err="1" smtClean="0"/>
              <a:t>antar</a:t>
            </a:r>
            <a:r>
              <a:rPr lang="en-US" sz="3700" dirty="0" smtClean="0"/>
              <a:t> </a:t>
            </a:r>
            <a:r>
              <a:rPr lang="en-US" sz="3700" dirty="0" err="1" smtClean="0"/>
              <a:t>lembaga</a:t>
            </a:r>
            <a:r>
              <a:rPr lang="en-US" sz="3700" dirty="0" smtClean="0"/>
              <a:t>. </a:t>
            </a:r>
          </a:p>
          <a:p>
            <a:pPr>
              <a:lnSpc>
                <a:spcPct val="120000"/>
              </a:lnSpc>
              <a:spcAft>
                <a:spcPts val="600"/>
              </a:spcAft>
              <a:buFont typeface="Wingdings" pitchFamily="2" charset="2"/>
              <a:buChar char="q"/>
            </a:pPr>
            <a:r>
              <a:rPr lang="en-US" sz="3700" dirty="0" err="1" smtClean="0"/>
              <a:t>Lembaga</a:t>
            </a:r>
            <a:r>
              <a:rPr lang="en-US" sz="3700" dirty="0" smtClean="0"/>
              <a:t> </a:t>
            </a:r>
            <a:r>
              <a:rPr lang="en-US" sz="3700" dirty="0" err="1" smtClean="0"/>
              <a:t>dimaksud</a:t>
            </a:r>
            <a:r>
              <a:rPr lang="en-US" sz="3700" dirty="0" smtClean="0"/>
              <a:t> </a:t>
            </a:r>
            <a:r>
              <a:rPr lang="en-US" sz="3700" dirty="0" err="1" smtClean="0"/>
              <a:t>dapat</a:t>
            </a:r>
            <a:r>
              <a:rPr lang="en-US" sz="3700" dirty="0" smtClean="0"/>
              <a:t> </a:t>
            </a:r>
            <a:r>
              <a:rPr lang="en-US" sz="3700" dirty="0" err="1" smtClean="0"/>
              <a:t>bersifat</a:t>
            </a:r>
            <a:r>
              <a:rPr lang="en-US" sz="3700" dirty="0" smtClean="0"/>
              <a:t> formal </a:t>
            </a:r>
            <a:r>
              <a:rPr lang="en-US" sz="3700" dirty="0" err="1" smtClean="0"/>
              <a:t>struktural</a:t>
            </a:r>
            <a:r>
              <a:rPr lang="en-US" sz="3700" dirty="0" smtClean="0"/>
              <a:t> </a:t>
            </a:r>
            <a:r>
              <a:rPr lang="en-US" sz="3700" dirty="0" err="1" smtClean="0"/>
              <a:t>ataupun</a:t>
            </a:r>
            <a:r>
              <a:rPr lang="en-US" sz="3700" dirty="0" smtClean="0"/>
              <a:t> </a:t>
            </a:r>
            <a:r>
              <a:rPr lang="en-US" sz="3700" dirty="0" err="1" smtClean="0"/>
              <a:t>fungsional</a:t>
            </a:r>
            <a:r>
              <a:rPr lang="en-US" sz="3700" dirty="0" smtClean="0"/>
              <a:t> yang </a:t>
            </a:r>
            <a:r>
              <a:rPr lang="en-US" sz="3700" dirty="0" err="1" smtClean="0"/>
              <a:t>bertanggung</a:t>
            </a:r>
            <a:r>
              <a:rPr lang="en-US" sz="3700" dirty="0" smtClean="0"/>
              <a:t> </a:t>
            </a:r>
            <a:r>
              <a:rPr lang="en-US" sz="3700" dirty="0" err="1" smtClean="0"/>
              <a:t>jawab</a:t>
            </a:r>
            <a:r>
              <a:rPr lang="en-US" sz="3700" dirty="0" smtClean="0"/>
              <a:t> </a:t>
            </a:r>
            <a:r>
              <a:rPr lang="en-US" sz="3700" dirty="0" err="1" smtClean="0"/>
              <a:t>langsung</a:t>
            </a:r>
            <a:r>
              <a:rPr lang="en-US" sz="3700" dirty="0" smtClean="0"/>
              <a:t> </a:t>
            </a:r>
            <a:r>
              <a:rPr lang="en-US" sz="3700" dirty="0" err="1" smtClean="0"/>
              <a:t>kepada</a:t>
            </a:r>
            <a:r>
              <a:rPr lang="en-US" sz="3700" dirty="0" smtClean="0"/>
              <a:t> </a:t>
            </a:r>
            <a:r>
              <a:rPr lang="en-US" sz="3700" dirty="0" err="1" smtClean="0"/>
              <a:t>pimpinan</a:t>
            </a:r>
            <a:r>
              <a:rPr lang="en-US" sz="3700" dirty="0" smtClean="0"/>
              <a:t> </a:t>
            </a:r>
            <a:r>
              <a:rPr lang="en-US" sz="3700" dirty="0" err="1" smtClean="0"/>
              <a:t>perguruan</a:t>
            </a:r>
            <a:r>
              <a:rPr lang="en-US" sz="3700" dirty="0" smtClean="0"/>
              <a:t> </a:t>
            </a:r>
            <a:r>
              <a:rPr lang="en-US" sz="3700" dirty="0" err="1" smtClean="0"/>
              <a:t>tinggi</a:t>
            </a:r>
            <a:r>
              <a:rPr lang="en-US" sz="3700" dirty="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28600"/>
            <a:ext cx="7498080" cy="1143000"/>
          </a:xfrm>
        </p:spPr>
        <p:txBody>
          <a:bodyPr/>
          <a:lstStyle/>
          <a:p>
            <a:r>
              <a:rPr lang="en-US" dirty="0" err="1" smtClean="0"/>
              <a:t>Jadwal</a:t>
            </a:r>
            <a:r>
              <a:rPr lang="en-US" dirty="0" smtClean="0"/>
              <a:t> </a:t>
            </a:r>
            <a:r>
              <a:rPr lang="en-US" dirty="0" err="1" smtClean="0"/>
              <a:t>Kegiatan</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1066800" y="1453924"/>
            <a:ext cx="7827868" cy="41848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Latar</a:t>
            </a:r>
            <a:r>
              <a:rPr lang="en-US" dirty="0" smtClean="0"/>
              <a:t> </a:t>
            </a:r>
            <a:r>
              <a:rPr lang="en-US" dirty="0" err="1" smtClean="0"/>
              <a:t>Belakang</a:t>
            </a:r>
            <a:endParaRPr lang="en-US" dirty="0"/>
          </a:p>
        </p:txBody>
      </p:sp>
      <p:sp>
        <p:nvSpPr>
          <p:cNvPr id="3" name="Content Placeholder 2"/>
          <p:cNvSpPr>
            <a:spLocks noGrp="1"/>
          </p:cNvSpPr>
          <p:nvPr>
            <p:ph idx="1"/>
          </p:nvPr>
        </p:nvSpPr>
        <p:spPr/>
        <p:txBody>
          <a:bodyPr>
            <a:normAutofit fontScale="77500" lnSpcReduction="20000"/>
          </a:bodyPr>
          <a:lstStyle/>
          <a:p>
            <a:r>
              <a:rPr lang="id-ID" b="1" dirty="0" smtClean="0"/>
              <a:t>Program Mahasiswa Wirausaha (PMW),</a:t>
            </a:r>
            <a:r>
              <a:rPr lang="id-ID" dirty="0" smtClean="0"/>
              <a:t> sebagai bagian dari strategi pendidikan di Perguruan Tinggi, dimaksudkan untuk memfasilitasi para mahasiswa yang mempunyai minat dan bakat kewirausahaan untuk memulai berwirausaha dengan basis ilmu pengetahuan, teknologi dan seni yang sedang dipelajarinya. </a:t>
            </a:r>
            <a:endParaRPr lang="en-US" dirty="0" smtClean="0"/>
          </a:p>
          <a:p>
            <a:pPr>
              <a:buNone/>
            </a:pPr>
            <a:endParaRPr lang="en-US" dirty="0" smtClean="0"/>
          </a:p>
          <a:p>
            <a:r>
              <a:rPr lang="id-ID" dirty="0" smtClean="0"/>
              <a:t>Fasilitas yang diberikan meliputi pendidikan dan pelatihan kewirausahaan magang, penyusunan rencana bisnis, dukungan permodalan dan pendampingan usaha. Program ini diharapkan mampu mendukung visi-misi pemerintah dalam mewujudkan kemandirian bangsa melalui penciptaan lapangan kerja dan pemberdayaan UKM.</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Tujuan</a:t>
            </a:r>
            <a:r>
              <a:rPr lang="en-US" dirty="0" smtClean="0"/>
              <a:t> </a:t>
            </a:r>
            <a:endParaRPr lang="en-US" dirty="0"/>
          </a:p>
        </p:txBody>
      </p:sp>
      <p:sp>
        <p:nvSpPr>
          <p:cNvPr id="3" name="Content Placeholder 2"/>
          <p:cNvSpPr>
            <a:spLocks noGrp="1"/>
          </p:cNvSpPr>
          <p:nvPr>
            <p:ph idx="1"/>
          </p:nvPr>
        </p:nvSpPr>
        <p:spPr/>
        <p:txBody>
          <a:bodyPr>
            <a:normAutofit/>
          </a:bodyPr>
          <a:lstStyle/>
          <a:p>
            <a:pPr lvl="0"/>
            <a:r>
              <a:rPr lang="en-US" sz="2800" dirty="0" err="1" smtClean="0"/>
              <a:t>Menumbuhkembangkan</a:t>
            </a:r>
            <a:r>
              <a:rPr lang="en-US" sz="2800" dirty="0" smtClean="0"/>
              <a:t> </a:t>
            </a:r>
            <a:r>
              <a:rPr lang="en-US" sz="2800" dirty="0" err="1" smtClean="0"/>
              <a:t>wirausaha</a:t>
            </a:r>
            <a:r>
              <a:rPr lang="en-US" sz="2800" dirty="0" smtClean="0"/>
              <a:t> </a:t>
            </a:r>
            <a:r>
              <a:rPr lang="en-US" sz="2800" dirty="0" err="1" smtClean="0"/>
              <a:t>baru</a:t>
            </a:r>
            <a:r>
              <a:rPr lang="en-US" sz="2800" dirty="0" smtClean="0"/>
              <a:t> yang </a:t>
            </a:r>
            <a:r>
              <a:rPr lang="en-US" sz="2800" dirty="0" err="1" smtClean="0"/>
              <a:t>berpendidikan</a:t>
            </a:r>
            <a:r>
              <a:rPr lang="en-US" sz="2800" dirty="0" smtClean="0"/>
              <a:t> </a:t>
            </a:r>
            <a:r>
              <a:rPr lang="en-US" sz="2800" dirty="0" err="1" smtClean="0"/>
              <a:t>tinggi</a:t>
            </a:r>
            <a:r>
              <a:rPr lang="en-US" sz="2800" dirty="0" smtClean="0"/>
              <a:t>.</a:t>
            </a:r>
          </a:p>
          <a:p>
            <a:pPr lvl="0">
              <a:buNone/>
            </a:pPr>
            <a:endParaRPr lang="en-US" sz="2800" dirty="0" smtClean="0"/>
          </a:p>
          <a:p>
            <a:pPr lvl="0"/>
            <a:r>
              <a:rPr lang="en-US" sz="2800" dirty="0" err="1" smtClean="0"/>
              <a:t>Mendorong</a:t>
            </a:r>
            <a:r>
              <a:rPr lang="en-US" sz="2800" dirty="0" smtClean="0"/>
              <a:t> </a:t>
            </a:r>
            <a:r>
              <a:rPr lang="en-US" sz="2800" dirty="0" err="1" smtClean="0"/>
              <a:t>terbentuknya</a:t>
            </a:r>
            <a:r>
              <a:rPr lang="en-US" sz="2800" dirty="0" smtClean="0"/>
              <a:t> model </a:t>
            </a:r>
            <a:r>
              <a:rPr lang="en-US" sz="2800" dirty="0" err="1" smtClean="0"/>
              <a:t>pendidikan</a:t>
            </a:r>
            <a:r>
              <a:rPr lang="en-US" sz="2800" dirty="0" smtClean="0"/>
              <a:t> </a:t>
            </a:r>
            <a:r>
              <a:rPr lang="en-US" sz="2800" dirty="0" err="1" smtClean="0"/>
              <a:t>kewirausahaan</a:t>
            </a:r>
            <a:r>
              <a:rPr lang="en-US" sz="2800" dirty="0" smtClean="0"/>
              <a:t> </a:t>
            </a:r>
            <a:r>
              <a:rPr lang="en-US" sz="2800" dirty="0" err="1" smtClean="0"/>
              <a:t>di</a:t>
            </a:r>
            <a:r>
              <a:rPr lang="en-US" sz="2800" dirty="0" smtClean="0"/>
              <a:t> </a:t>
            </a:r>
            <a:r>
              <a:rPr lang="en-US" sz="2800" dirty="0" err="1" smtClean="0"/>
              <a:t>perguruan</a:t>
            </a:r>
            <a:r>
              <a:rPr lang="en-US" sz="2800" dirty="0" smtClean="0"/>
              <a:t> </a:t>
            </a:r>
            <a:r>
              <a:rPr lang="en-US" sz="2800" dirty="0" err="1" smtClean="0"/>
              <a:t>tinggi</a:t>
            </a:r>
            <a:r>
              <a:rPr lang="en-US" sz="2800" dirty="0" smtClean="0"/>
              <a:t>.</a:t>
            </a:r>
          </a:p>
          <a:p>
            <a:pPr lvl="0">
              <a:buNone/>
            </a:pPr>
            <a:endParaRPr lang="en-US" sz="2800" dirty="0" smtClean="0"/>
          </a:p>
          <a:p>
            <a:pPr lvl="0"/>
            <a:r>
              <a:rPr lang="en-US" sz="2800" dirty="0" err="1" smtClean="0"/>
              <a:t>Mendorong</a:t>
            </a:r>
            <a:r>
              <a:rPr lang="en-US" sz="2800" dirty="0" smtClean="0"/>
              <a:t> </a:t>
            </a:r>
            <a:r>
              <a:rPr lang="en-US" sz="2800" dirty="0" err="1" smtClean="0"/>
              <a:t>pertumbuhan</a:t>
            </a:r>
            <a:r>
              <a:rPr lang="en-US" sz="2800" dirty="0" smtClean="0"/>
              <a:t> </a:t>
            </a:r>
            <a:r>
              <a:rPr lang="en-US" sz="2800" dirty="0" err="1" smtClean="0"/>
              <a:t>dan</a:t>
            </a:r>
            <a:r>
              <a:rPr lang="en-US" sz="2800" dirty="0" smtClean="0"/>
              <a:t> </a:t>
            </a:r>
            <a:r>
              <a:rPr lang="en-US" sz="2800" dirty="0" err="1" smtClean="0"/>
              <a:t>perkembangan</a:t>
            </a:r>
            <a:r>
              <a:rPr lang="en-US" sz="2800" dirty="0" smtClean="0"/>
              <a:t> </a:t>
            </a:r>
            <a:r>
              <a:rPr lang="en-US" sz="2800" dirty="0" err="1" smtClean="0"/>
              <a:t>kelembagaan</a:t>
            </a:r>
            <a:r>
              <a:rPr lang="en-US" sz="2800" dirty="0" smtClean="0"/>
              <a:t> </a:t>
            </a:r>
            <a:r>
              <a:rPr lang="en-US" sz="2800" dirty="0" err="1" smtClean="0"/>
              <a:t>pengelola</a:t>
            </a:r>
            <a:r>
              <a:rPr lang="en-US" sz="2800" dirty="0" smtClean="0"/>
              <a:t> </a:t>
            </a:r>
            <a:r>
              <a:rPr lang="en-US" sz="2800" dirty="0" err="1" smtClean="0"/>
              <a:t>kewirausahaan</a:t>
            </a:r>
            <a:r>
              <a:rPr lang="en-US" sz="2800" dirty="0" smtClean="0"/>
              <a:t> </a:t>
            </a:r>
            <a:r>
              <a:rPr lang="en-US" sz="2800" dirty="0" err="1" smtClean="0"/>
              <a:t>mahasiswa</a:t>
            </a:r>
            <a:r>
              <a:rPr lang="en-US" sz="2800" dirty="0" smtClean="0"/>
              <a:t> </a:t>
            </a:r>
            <a:r>
              <a:rPr lang="en-US" sz="2800" dirty="0" err="1" smtClean="0"/>
              <a:t>di</a:t>
            </a:r>
            <a:r>
              <a:rPr lang="en-US" sz="2800" dirty="0" smtClean="0"/>
              <a:t> </a:t>
            </a:r>
            <a:r>
              <a:rPr lang="en-US" sz="2800" dirty="0" err="1" smtClean="0"/>
              <a:t>perguruan</a:t>
            </a:r>
            <a:r>
              <a:rPr lang="en-US" sz="2800" dirty="0" smtClean="0"/>
              <a:t> </a:t>
            </a:r>
            <a:r>
              <a:rPr lang="en-US" sz="2800" dirty="0" err="1" smtClean="0"/>
              <a:t>tinggi</a:t>
            </a:r>
            <a:r>
              <a:rPr lang="en-US" sz="2800" dirty="0" smtClean="0"/>
              <a:t>.</a:t>
            </a:r>
          </a:p>
          <a:p>
            <a:pPr>
              <a:buNone/>
            </a:pPr>
            <a:endParaRPr lang="en-US" sz="1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Manfaat</a:t>
            </a:r>
            <a:endParaRPr lang="en-US" dirty="0"/>
          </a:p>
        </p:txBody>
      </p:sp>
      <p:sp>
        <p:nvSpPr>
          <p:cNvPr id="3" name="Content Placeholder 2"/>
          <p:cNvSpPr>
            <a:spLocks noGrp="1"/>
          </p:cNvSpPr>
          <p:nvPr>
            <p:ph idx="1"/>
          </p:nvPr>
        </p:nvSpPr>
        <p:spPr/>
        <p:txBody>
          <a:bodyPr>
            <a:normAutofit fontScale="92500" lnSpcReduction="20000"/>
          </a:bodyPr>
          <a:lstStyle/>
          <a:p>
            <a:pPr lvl="0">
              <a:buNone/>
            </a:pPr>
            <a:r>
              <a:rPr lang="nl-NL" dirty="0" smtClean="0"/>
              <a:t>Bagi Mahasiswa:</a:t>
            </a:r>
          </a:p>
          <a:p>
            <a:pPr lvl="0"/>
            <a:r>
              <a:rPr lang="nl-NL" dirty="0" smtClean="0"/>
              <a:t>Memberikan kesempatan untuk terlibat langsung dengan kondisi dunia kerja guna meningkatkan  </a:t>
            </a:r>
            <a:r>
              <a:rPr lang="nl-NL" i="1" dirty="0" smtClean="0"/>
              <a:t>soft skill</a:t>
            </a:r>
            <a:r>
              <a:rPr lang="nl-NL" dirty="0" smtClean="0"/>
              <a:t> .</a:t>
            </a:r>
            <a:endParaRPr lang="en-US" dirty="0" smtClean="0"/>
          </a:p>
          <a:p>
            <a:pPr lvl="0"/>
            <a:r>
              <a:rPr lang="nl-NL" dirty="0" smtClean="0"/>
              <a:t>Memberikan kesempatan langsung untuk terlibat dalam kegiatan nyata di UKM guna mengasah jiwa wirausaha.</a:t>
            </a:r>
            <a:endParaRPr lang="en-US" dirty="0" smtClean="0"/>
          </a:p>
          <a:p>
            <a:pPr lvl="0"/>
            <a:r>
              <a:rPr lang="nl-NL" dirty="0" smtClean="0"/>
              <a:t>Menumbuhkan jiwa bisnis (sense of business) sehingga memiliki keberanian untuk memulai usaha didukung dengan modal yang diberikan dan pendampingan secara terpadu.</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Manfaat</a:t>
            </a:r>
            <a:endParaRPr lang="en-US" dirty="0"/>
          </a:p>
        </p:txBody>
      </p:sp>
      <p:sp>
        <p:nvSpPr>
          <p:cNvPr id="3" name="Content Placeholder 2"/>
          <p:cNvSpPr>
            <a:spLocks noGrp="1"/>
          </p:cNvSpPr>
          <p:nvPr>
            <p:ph idx="1"/>
          </p:nvPr>
        </p:nvSpPr>
        <p:spPr/>
        <p:txBody>
          <a:bodyPr>
            <a:normAutofit/>
          </a:bodyPr>
          <a:lstStyle/>
          <a:p>
            <a:pPr lvl="0">
              <a:buNone/>
            </a:pPr>
            <a:r>
              <a:rPr lang="nl-NL" dirty="0" smtClean="0"/>
              <a:t>Bagi UKM:</a:t>
            </a:r>
          </a:p>
          <a:p>
            <a:pPr lvl="0"/>
            <a:r>
              <a:rPr lang="en-US" dirty="0" err="1" smtClean="0"/>
              <a:t>Mempererat</a:t>
            </a:r>
            <a:r>
              <a:rPr lang="en-US" dirty="0" smtClean="0"/>
              <a:t> </a:t>
            </a:r>
            <a:r>
              <a:rPr lang="en-US" dirty="0" err="1" smtClean="0"/>
              <a:t>hubungan</a:t>
            </a:r>
            <a:r>
              <a:rPr lang="en-US" dirty="0" smtClean="0"/>
              <a:t> </a:t>
            </a:r>
            <a:r>
              <a:rPr lang="en-US" dirty="0" err="1" smtClean="0"/>
              <a:t>antara</a:t>
            </a:r>
            <a:r>
              <a:rPr lang="en-US" dirty="0" smtClean="0"/>
              <a:t> UKM </a:t>
            </a:r>
            <a:r>
              <a:rPr lang="en-US" dirty="0" err="1" smtClean="0"/>
              <a:t>dengan</a:t>
            </a:r>
            <a:r>
              <a:rPr lang="en-US" dirty="0" smtClean="0"/>
              <a:t> </a:t>
            </a:r>
            <a:r>
              <a:rPr lang="en-US" dirty="0" err="1" smtClean="0"/>
              <a:t>dunia</a:t>
            </a:r>
            <a:r>
              <a:rPr lang="en-US" dirty="0" smtClean="0"/>
              <a:t> </a:t>
            </a:r>
            <a:r>
              <a:rPr lang="en-US" dirty="0" err="1" smtClean="0"/>
              <a:t>kampus</a:t>
            </a:r>
            <a:r>
              <a:rPr lang="en-US" dirty="0" smtClean="0"/>
              <a:t>.</a:t>
            </a:r>
          </a:p>
          <a:p>
            <a:pPr lvl="0"/>
            <a:r>
              <a:rPr lang="en-US" dirty="0" err="1" smtClean="0"/>
              <a:t>Memberikan</a:t>
            </a:r>
            <a:r>
              <a:rPr lang="en-US" dirty="0" smtClean="0"/>
              <a:t> </a:t>
            </a:r>
            <a:r>
              <a:rPr lang="en-US" dirty="0" err="1" smtClean="0"/>
              <a:t>akses</a:t>
            </a:r>
            <a:r>
              <a:rPr lang="en-US" dirty="0" smtClean="0"/>
              <a:t> </a:t>
            </a:r>
            <a:r>
              <a:rPr lang="en-US" dirty="0" err="1" smtClean="0"/>
              <a:t>terhadap</a:t>
            </a:r>
            <a:r>
              <a:rPr lang="en-US" dirty="0" smtClean="0"/>
              <a:t> </a:t>
            </a:r>
            <a:r>
              <a:rPr lang="en-US" dirty="0" err="1" smtClean="0"/>
              <a:t>informasi</a:t>
            </a:r>
            <a:r>
              <a:rPr lang="en-US" dirty="0" smtClean="0"/>
              <a:t> </a:t>
            </a:r>
            <a:r>
              <a:rPr lang="en-US" dirty="0" err="1" smtClean="0"/>
              <a:t>dan</a:t>
            </a:r>
            <a:r>
              <a:rPr lang="en-US" dirty="0" smtClean="0"/>
              <a:t> </a:t>
            </a:r>
            <a:r>
              <a:rPr lang="en-US" dirty="0" err="1" smtClean="0"/>
              <a:t>teknologi</a:t>
            </a:r>
            <a:r>
              <a:rPr lang="en-US" dirty="0" smtClean="0"/>
              <a:t> yang </a:t>
            </a:r>
            <a:r>
              <a:rPr lang="en-US" dirty="0" err="1" smtClean="0"/>
              <a:t>dimiliki</a:t>
            </a:r>
            <a:r>
              <a:rPr lang="en-US" dirty="0" smtClean="0"/>
              <a:t> </a:t>
            </a:r>
            <a:r>
              <a:rPr lang="en-US" dirty="0" err="1" smtClean="0"/>
              <a:t>perguruan</a:t>
            </a:r>
            <a:r>
              <a:rPr lang="en-US" dirty="0" smtClean="0"/>
              <a:t> </a:t>
            </a:r>
            <a:r>
              <a:rPr lang="en-US" dirty="0" err="1" smtClean="0"/>
              <a:t>tinggi</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Manfaat</a:t>
            </a:r>
            <a:endParaRPr lang="en-US" dirty="0"/>
          </a:p>
        </p:txBody>
      </p:sp>
      <p:sp>
        <p:nvSpPr>
          <p:cNvPr id="3" name="Content Placeholder 2"/>
          <p:cNvSpPr>
            <a:spLocks noGrp="1"/>
          </p:cNvSpPr>
          <p:nvPr>
            <p:ph idx="1"/>
          </p:nvPr>
        </p:nvSpPr>
        <p:spPr/>
        <p:txBody>
          <a:bodyPr>
            <a:normAutofit fontScale="92500" lnSpcReduction="20000"/>
          </a:bodyPr>
          <a:lstStyle/>
          <a:p>
            <a:pPr lvl="0">
              <a:buNone/>
            </a:pPr>
            <a:r>
              <a:rPr lang="nl-NL" dirty="0" smtClean="0"/>
              <a:t>Bagi Perguruan Tinggi:</a:t>
            </a:r>
          </a:p>
          <a:p>
            <a:pPr lvl="0"/>
            <a:r>
              <a:rPr lang="en-US" dirty="0" err="1" smtClean="0"/>
              <a:t>Meningkatkan</a:t>
            </a:r>
            <a:r>
              <a:rPr lang="en-US" dirty="0" smtClean="0"/>
              <a:t> </a:t>
            </a:r>
            <a:r>
              <a:rPr lang="en-US" dirty="0" err="1" smtClean="0"/>
              <a:t>kemampuan</a:t>
            </a:r>
            <a:r>
              <a:rPr lang="en-US" dirty="0" smtClean="0"/>
              <a:t> </a:t>
            </a:r>
            <a:r>
              <a:rPr lang="en-US" dirty="0" err="1" smtClean="0"/>
              <a:t>perguruan</a:t>
            </a:r>
            <a:r>
              <a:rPr lang="en-US" dirty="0" smtClean="0"/>
              <a:t> </a:t>
            </a:r>
            <a:r>
              <a:rPr lang="en-US" dirty="0" err="1" smtClean="0"/>
              <a:t>tinggi</a:t>
            </a:r>
            <a:r>
              <a:rPr lang="en-US" dirty="0" smtClean="0"/>
              <a:t> </a:t>
            </a:r>
            <a:r>
              <a:rPr lang="en-US" dirty="0" err="1" smtClean="0"/>
              <a:t>dalam</a:t>
            </a:r>
            <a:r>
              <a:rPr lang="en-US" dirty="0" smtClean="0"/>
              <a:t> </a:t>
            </a:r>
            <a:r>
              <a:rPr lang="en-US" dirty="0" err="1" smtClean="0"/>
              <a:t>pengembangan</a:t>
            </a:r>
            <a:r>
              <a:rPr lang="en-US" dirty="0" smtClean="0"/>
              <a:t> </a:t>
            </a:r>
            <a:r>
              <a:rPr lang="en-US" dirty="0" err="1" smtClean="0"/>
              <a:t>pendidikan</a:t>
            </a:r>
            <a:r>
              <a:rPr lang="en-US" dirty="0" smtClean="0"/>
              <a:t> </a:t>
            </a:r>
            <a:r>
              <a:rPr lang="en-US" dirty="0" err="1" smtClean="0"/>
              <a:t>kewirausahaan</a:t>
            </a:r>
            <a:r>
              <a:rPr lang="en-US" dirty="0" smtClean="0"/>
              <a:t> </a:t>
            </a:r>
          </a:p>
          <a:p>
            <a:pPr lvl="0"/>
            <a:r>
              <a:rPr lang="en-US" dirty="0" err="1" smtClean="0"/>
              <a:t>Mempererat</a:t>
            </a:r>
            <a:r>
              <a:rPr lang="en-US" dirty="0" smtClean="0"/>
              <a:t> </a:t>
            </a:r>
            <a:r>
              <a:rPr lang="en-US" dirty="0" err="1" smtClean="0"/>
              <a:t>hubungan</a:t>
            </a:r>
            <a:r>
              <a:rPr lang="en-US" dirty="0" smtClean="0"/>
              <a:t> </a:t>
            </a:r>
            <a:r>
              <a:rPr lang="en-US" dirty="0" err="1" smtClean="0"/>
              <a:t>antara</a:t>
            </a:r>
            <a:r>
              <a:rPr lang="en-US" dirty="0" smtClean="0"/>
              <a:t> </a:t>
            </a:r>
            <a:r>
              <a:rPr lang="en-US" dirty="0" err="1" smtClean="0"/>
              <a:t>dunia</a:t>
            </a:r>
            <a:r>
              <a:rPr lang="en-US" dirty="0" smtClean="0"/>
              <a:t> </a:t>
            </a:r>
            <a:r>
              <a:rPr lang="en-US" dirty="0" err="1" smtClean="0"/>
              <a:t>akademis</a:t>
            </a:r>
            <a:r>
              <a:rPr lang="en-US" dirty="0" smtClean="0"/>
              <a:t> </a:t>
            </a:r>
            <a:r>
              <a:rPr lang="en-US" dirty="0" err="1" smtClean="0"/>
              <a:t>dan</a:t>
            </a:r>
            <a:r>
              <a:rPr lang="en-US" dirty="0" smtClean="0"/>
              <a:t> </a:t>
            </a:r>
            <a:r>
              <a:rPr lang="en-US" dirty="0" err="1" smtClean="0"/>
              <a:t>dunia</a:t>
            </a:r>
            <a:r>
              <a:rPr lang="en-US" dirty="0" smtClean="0"/>
              <a:t> </a:t>
            </a:r>
            <a:r>
              <a:rPr lang="en-US" dirty="0" err="1" smtClean="0"/>
              <a:t>usaha</a:t>
            </a:r>
            <a:r>
              <a:rPr lang="en-US" dirty="0" smtClean="0"/>
              <a:t>, </a:t>
            </a:r>
            <a:r>
              <a:rPr lang="en-US" dirty="0" err="1" smtClean="0"/>
              <a:t>khususnya</a:t>
            </a:r>
            <a:r>
              <a:rPr lang="en-US" dirty="0" smtClean="0"/>
              <a:t> UKM</a:t>
            </a:r>
          </a:p>
          <a:p>
            <a:pPr lvl="0"/>
            <a:r>
              <a:rPr lang="en-US" dirty="0" err="1" smtClean="0"/>
              <a:t>Membuka</a:t>
            </a:r>
            <a:r>
              <a:rPr lang="en-US" dirty="0" smtClean="0"/>
              <a:t> </a:t>
            </a:r>
            <a:r>
              <a:rPr lang="en-US" dirty="0" err="1" smtClean="0"/>
              <a:t>jalan</a:t>
            </a:r>
            <a:r>
              <a:rPr lang="en-US" dirty="0" smtClean="0"/>
              <a:t> </a:t>
            </a:r>
            <a:r>
              <a:rPr lang="en-US" dirty="0" err="1" smtClean="0"/>
              <a:t>bagi</a:t>
            </a:r>
            <a:r>
              <a:rPr lang="en-US" dirty="0" smtClean="0"/>
              <a:t> </a:t>
            </a:r>
            <a:r>
              <a:rPr lang="en-US" dirty="0" err="1" smtClean="0"/>
              <a:t>penyesuaian</a:t>
            </a:r>
            <a:r>
              <a:rPr lang="en-US" dirty="0" smtClean="0"/>
              <a:t> </a:t>
            </a:r>
            <a:r>
              <a:rPr lang="en-US" dirty="0" err="1" smtClean="0"/>
              <a:t>kurikulum</a:t>
            </a:r>
            <a:r>
              <a:rPr lang="en-US" dirty="0" smtClean="0"/>
              <a:t> yang </a:t>
            </a:r>
            <a:r>
              <a:rPr lang="en-US" dirty="0" err="1" smtClean="0"/>
              <a:t>dapat</a:t>
            </a:r>
            <a:r>
              <a:rPr lang="en-US" dirty="0" smtClean="0"/>
              <a:t> </a:t>
            </a:r>
            <a:r>
              <a:rPr lang="en-US" dirty="0" err="1" smtClean="0"/>
              <a:t>merespons</a:t>
            </a:r>
            <a:r>
              <a:rPr lang="en-US" dirty="0" smtClean="0"/>
              <a:t> </a:t>
            </a:r>
            <a:r>
              <a:rPr lang="en-US" dirty="0" err="1" smtClean="0"/>
              <a:t>tuntutan</a:t>
            </a:r>
            <a:r>
              <a:rPr lang="en-US" dirty="0" smtClean="0"/>
              <a:t> </a:t>
            </a:r>
            <a:r>
              <a:rPr lang="en-US" dirty="0" err="1" smtClean="0"/>
              <a:t>dunia</a:t>
            </a:r>
            <a:r>
              <a:rPr lang="en-US" dirty="0" smtClean="0"/>
              <a:t> </a:t>
            </a:r>
            <a:r>
              <a:rPr lang="en-US" dirty="0" err="1" smtClean="0"/>
              <a:t>usaha</a:t>
            </a:r>
            <a:r>
              <a:rPr lang="en-US" dirty="0" smtClean="0"/>
              <a:t> </a:t>
            </a:r>
          </a:p>
          <a:p>
            <a:pPr lvl="0"/>
            <a:r>
              <a:rPr lang="en-US" dirty="0" err="1" smtClean="0"/>
              <a:t>Menghasilkan</a:t>
            </a:r>
            <a:r>
              <a:rPr lang="en-US" dirty="0" smtClean="0"/>
              <a:t> </a:t>
            </a:r>
            <a:r>
              <a:rPr lang="en-US" dirty="0" err="1" smtClean="0"/>
              <a:t>wirausaha-wirausaha</a:t>
            </a:r>
            <a:r>
              <a:rPr lang="en-US" dirty="0" smtClean="0"/>
              <a:t> </a:t>
            </a:r>
            <a:r>
              <a:rPr lang="en-US" dirty="0" err="1" smtClean="0"/>
              <a:t>muda</a:t>
            </a:r>
            <a:r>
              <a:rPr lang="en-US" dirty="0" smtClean="0"/>
              <a:t> </a:t>
            </a:r>
            <a:r>
              <a:rPr lang="en-US" dirty="0" err="1" smtClean="0"/>
              <a:t>pencipta</a:t>
            </a:r>
            <a:r>
              <a:rPr lang="en-US" dirty="0" smtClean="0"/>
              <a:t> </a:t>
            </a:r>
            <a:r>
              <a:rPr lang="en-US" dirty="0" err="1" smtClean="0"/>
              <a:t>lapangan</a:t>
            </a:r>
            <a:r>
              <a:rPr lang="en-US" dirty="0" smtClean="0"/>
              <a:t> </a:t>
            </a:r>
            <a:r>
              <a:rPr lang="en-US" dirty="0" err="1" smtClean="0"/>
              <a:t>kerja</a:t>
            </a:r>
            <a:r>
              <a:rPr lang="en-US" dirty="0" smtClean="0"/>
              <a:t> </a:t>
            </a:r>
            <a:r>
              <a:rPr lang="en-US" dirty="0" err="1" smtClean="0"/>
              <a:t>dan</a:t>
            </a:r>
            <a:r>
              <a:rPr lang="en-US" dirty="0" smtClean="0"/>
              <a:t> </a:t>
            </a:r>
            <a:r>
              <a:rPr lang="en-US" dirty="0" err="1" smtClean="0"/>
              <a:t>calon</a:t>
            </a:r>
            <a:r>
              <a:rPr lang="en-US" dirty="0" smtClean="0"/>
              <a:t> </a:t>
            </a:r>
            <a:r>
              <a:rPr lang="en-US" dirty="0" err="1" smtClean="0"/>
              <a:t>pengusaha</a:t>
            </a:r>
            <a:r>
              <a:rPr lang="en-US" dirty="0" smtClean="0"/>
              <a:t> </a:t>
            </a:r>
            <a:r>
              <a:rPr lang="en-US" dirty="0" err="1" smtClean="0"/>
              <a:t>sukses</a:t>
            </a:r>
            <a:r>
              <a:rPr lang="en-US" dirty="0" smtClean="0"/>
              <a:t> </a:t>
            </a:r>
            <a:r>
              <a:rPr lang="en-US" dirty="0" err="1" smtClean="0"/>
              <a:t>masa</a:t>
            </a:r>
            <a:r>
              <a:rPr lang="en-US" dirty="0" smtClean="0"/>
              <a:t> </a:t>
            </a:r>
            <a:r>
              <a:rPr lang="en-US" dirty="0" err="1" smtClean="0"/>
              <a:t>depan</a:t>
            </a:r>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Prinsip</a:t>
            </a:r>
            <a:r>
              <a:rPr lang="en-US" dirty="0" smtClean="0"/>
              <a:t> Program</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007031" y="1676400"/>
            <a:ext cx="8136969" cy="4191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Pelaksanaan</a:t>
            </a:r>
            <a:endParaRPr lang="en-US" dirty="0"/>
          </a:p>
        </p:txBody>
      </p:sp>
      <p:sp>
        <p:nvSpPr>
          <p:cNvPr id="3" name="Content Placeholder 2"/>
          <p:cNvSpPr>
            <a:spLocks noGrp="1"/>
          </p:cNvSpPr>
          <p:nvPr>
            <p:ph idx="1"/>
          </p:nvPr>
        </p:nvSpPr>
        <p:spPr/>
        <p:txBody>
          <a:bodyPr>
            <a:normAutofit lnSpcReduction="10000"/>
          </a:bodyPr>
          <a:lstStyle/>
          <a:p>
            <a:pPr>
              <a:buNone/>
            </a:pPr>
            <a:r>
              <a:rPr lang="nl-NL" dirty="0" smtClean="0"/>
              <a:t>	Sebagai strategi pendidikan PMW harus menjadi bagian dari proses pendidikan mahasiswa selama masa studi di Perguruan Tinggi.  Agar PMW dapat menumbuhkan jiwa wirausaha pada mahasiswa, maka tahapan yang harus dilakukan oleh Perguruan Tinggi minimal sebagai berikut: </a:t>
            </a:r>
            <a:r>
              <a:rPr lang="fi-FI" b="1" dirty="0" smtClean="0"/>
              <a:t>tahapan persiapan, pembekalan dan pelaksanaan program</a:t>
            </a:r>
            <a:r>
              <a:rPr lang="fi-FI"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lstStyle/>
          <a:p>
            <a:r>
              <a:rPr lang="en-US" dirty="0" err="1" smtClean="0"/>
              <a:t>Pelaksanaan</a:t>
            </a:r>
            <a:endParaRPr lang="en-US" dirty="0"/>
          </a:p>
        </p:txBody>
      </p:sp>
      <p:sp>
        <p:nvSpPr>
          <p:cNvPr id="3" name="Content Placeholder 2"/>
          <p:cNvSpPr>
            <a:spLocks noGrp="1"/>
          </p:cNvSpPr>
          <p:nvPr>
            <p:ph idx="1"/>
          </p:nvPr>
        </p:nvSpPr>
        <p:spPr>
          <a:xfrm>
            <a:off x="1524000" y="2819400"/>
            <a:ext cx="7498080" cy="4800600"/>
          </a:xfrm>
        </p:spPr>
        <p:txBody>
          <a:bodyPr>
            <a:normAutofit/>
          </a:bodyPr>
          <a:lstStyle/>
          <a:p>
            <a:pPr>
              <a:buNone/>
            </a:pPr>
            <a:r>
              <a:rPr lang="nl-NL" dirty="0" smtClean="0"/>
              <a:t>	</a:t>
            </a:r>
            <a:endParaRPr lang="en-US" dirty="0"/>
          </a:p>
        </p:txBody>
      </p:sp>
      <p:sp>
        <p:nvSpPr>
          <p:cNvPr id="6" name="Title 1"/>
          <p:cNvSpPr txBox="1">
            <a:spLocks/>
          </p:cNvSpPr>
          <p:nvPr/>
        </p:nvSpPr>
        <p:spPr>
          <a:xfrm>
            <a:off x="1645920" y="1447800"/>
            <a:ext cx="7498080" cy="868362"/>
          </a:xfrm>
          <a:prstGeom prst="rect">
            <a:avLst/>
          </a:prstGeo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7" name="Rectangle 6"/>
          <p:cNvSpPr/>
          <p:nvPr/>
        </p:nvSpPr>
        <p:spPr>
          <a:xfrm>
            <a:off x="1447800" y="990600"/>
            <a:ext cx="6858000" cy="1200329"/>
          </a:xfrm>
          <a:prstGeom prst="rect">
            <a:avLst/>
          </a:prstGeom>
        </p:spPr>
        <p:txBody>
          <a:bodyPr wrap="square">
            <a:spAutoFit/>
          </a:bodyPr>
          <a:lstStyle/>
          <a:p>
            <a:pPr marL="285750" indent="-285750"/>
            <a:r>
              <a:rPr lang="en-US" sz="2400" b="1" dirty="0" err="1" smtClean="0"/>
              <a:t>Persiapan</a:t>
            </a:r>
            <a:endParaRPr lang="en-US" sz="2400" b="1" dirty="0" smtClean="0"/>
          </a:p>
          <a:p>
            <a:pPr marL="403225" indent="-403225" algn="just">
              <a:buFont typeface="Wingdings" pitchFamily="2" charset="2"/>
              <a:buChar char="q"/>
            </a:pPr>
            <a:r>
              <a:rPr lang="en-US" sz="2400" dirty="0" err="1" smtClean="0"/>
              <a:t>Sosialisasi</a:t>
            </a:r>
            <a:r>
              <a:rPr lang="en-US" sz="2400" dirty="0" smtClean="0"/>
              <a:t> PMW </a:t>
            </a:r>
            <a:r>
              <a:rPr lang="en-US" sz="2400" dirty="0" err="1" smtClean="0"/>
              <a:t>kepada</a:t>
            </a:r>
            <a:r>
              <a:rPr lang="en-US" sz="2400" dirty="0" smtClean="0"/>
              <a:t> PTS </a:t>
            </a:r>
            <a:r>
              <a:rPr lang="en-US" sz="2400" dirty="0" err="1" smtClean="0"/>
              <a:t>oleh</a:t>
            </a:r>
            <a:r>
              <a:rPr lang="en-US" sz="2400" dirty="0" smtClean="0"/>
              <a:t> </a:t>
            </a:r>
            <a:r>
              <a:rPr lang="en-US" sz="2400" dirty="0" err="1" smtClean="0"/>
              <a:t>Kopertis</a:t>
            </a:r>
            <a:endParaRPr lang="en-US" sz="2400" dirty="0" smtClean="0"/>
          </a:p>
          <a:p>
            <a:pPr marL="403225" indent="-403225" algn="just">
              <a:buFont typeface="Wingdings" pitchFamily="2" charset="2"/>
              <a:buChar char="q"/>
            </a:pPr>
            <a:r>
              <a:rPr lang="en-US" sz="2400" dirty="0" err="1" smtClean="0"/>
              <a:t>Seleksi</a:t>
            </a:r>
            <a:r>
              <a:rPr lang="en-US" sz="2400" dirty="0" smtClean="0"/>
              <a:t> </a:t>
            </a:r>
            <a:r>
              <a:rPr lang="en-US" sz="2400" dirty="0" err="1" smtClean="0"/>
              <a:t>mahasiswa</a:t>
            </a:r>
            <a:r>
              <a:rPr lang="en-US" sz="2400" dirty="0" smtClean="0"/>
              <a:t> </a:t>
            </a:r>
            <a:r>
              <a:rPr lang="en-US" sz="2400" dirty="0" err="1" smtClean="0"/>
              <a:t>peserta</a:t>
            </a:r>
            <a:r>
              <a:rPr lang="en-US" sz="2400" dirty="0" smtClean="0"/>
              <a:t> program </a:t>
            </a:r>
            <a:r>
              <a:rPr lang="en-US" sz="2400" dirty="0" err="1" smtClean="0"/>
              <a:t>oleh</a:t>
            </a:r>
            <a:r>
              <a:rPr lang="en-US" sz="2400" dirty="0" smtClean="0"/>
              <a:t> </a:t>
            </a:r>
            <a:r>
              <a:rPr lang="en-US" sz="2400" dirty="0" err="1" smtClean="0"/>
              <a:t>Kopertis</a:t>
            </a:r>
            <a:endParaRPr lang="en-US" sz="2400" dirty="0" smtClean="0"/>
          </a:p>
        </p:txBody>
      </p:sp>
      <p:sp>
        <p:nvSpPr>
          <p:cNvPr id="8" name="Rectangle 7"/>
          <p:cNvSpPr/>
          <p:nvPr/>
        </p:nvSpPr>
        <p:spPr>
          <a:xfrm>
            <a:off x="1447800" y="2209800"/>
            <a:ext cx="6705600" cy="4524315"/>
          </a:xfrm>
          <a:prstGeom prst="rect">
            <a:avLst/>
          </a:prstGeom>
        </p:spPr>
        <p:txBody>
          <a:bodyPr wrap="square">
            <a:spAutoFit/>
          </a:bodyPr>
          <a:lstStyle/>
          <a:p>
            <a:pPr marL="285750" indent="-285750"/>
            <a:r>
              <a:rPr lang="en-US" sz="2400" b="1" dirty="0" err="1" smtClean="0"/>
              <a:t>Pembekalan</a:t>
            </a:r>
            <a:endParaRPr lang="en-US" sz="2400" b="1" dirty="0" smtClean="0"/>
          </a:p>
          <a:p>
            <a:pPr marL="463550" indent="-463550" algn="just">
              <a:buFont typeface="Wingdings" pitchFamily="2" charset="2"/>
              <a:buChar char="q"/>
            </a:pPr>
            <a:r>
              <a:rPr lang="en-US" sz="2400" dirty="0" err="1" smtClean="0"/>
              <a:t>Pendidikan</a:t>
            </a:r>
            <a:r>
              <a:rPr lang="en-US" sz="2400" dirty="0" smtClean="0"/>
              <a:t> </a:t>
            </a:r>
            <a:r>
              <a:rPr lang="en-US" sz="2400" dirty="0" err="1" smtClean="0"/>
              <a:t>dan</a:t>
            </a:r>
            <a:r>
              <a:rPr lang="en-US" sz="2400" dirty="0" smtClean="0"/>
              <a:t> </a:t>
            </a:r>
            <a:r>
              <a:rPr lang="en-US" sz="2400" dirty="0" err="1" smtClean="0"/>
              <a:t>pelatihan</a:t>
            </a:r>
            <a:r>
              <a:rPr lang="en-US" sz="2400" dirty="0" smtClean="0"/>
              <a:t> </a:t>
            </a:r>
            <a:r>
              <a:rPr lang="en-US" sz="2400" dirty="0" err="1" smtClean="0"/>
              <a:t>kewirausahaan</a:t>
            </a:r>
            <a:endParaRPr lang="en-US" sz="2400" dirty="0" smtClean="0"/>
          </a:p>
          <a:p>
            <a:pPr marL="463550" indent="-463550" algn="just">
              <a:buFont typeface="Wingdings" pitchFamily="2" charset="2"/>
              <a:buChar char="q"/>
            </a:pPr>
            <a:r>
              <a:rPr lang="en-US" sz="2400" dirty="0" err="1" smtClean="0"/>
              <a:t>Penyusunan</a:t>
            </a:r>
            <a:r>
              <a:rPr lang="en-US" sz="2400" dirty="0" smtClean="0"/>
              <a:t> </a:t>
            </a:r>
            <a:r>
              <a:rPr lang="en-US" sz="2400" dirty="0" err="1" smtClean="0"/>
              <a:t>rencana</a:t>
            </a:r>
            <a:r>
              <a:rPr lang="en-US" sz="2400" dirty="0" smtClean="0"/>
              <a:t> </a:t>
            </a:r>
            <a:r>
              <a:rPr lang="en-US" sz="2400" dirty="0" err="1" smtClean="0"/>
              <a:t>bisnis</a:t>
            </a:r>
            <a:r>
              <a:rPr lang="en-US" sz="2400" dirty="0" smtClean="0"/>
              <a:t> (business plan)</a:t>
            </a:r>
          </a:p>
          <a:p>
            <a:pPr marL="463550" indent="-463550" algn="just">
              <a:buFont typeface="Wingdings" pitchFamily="2" charset="2"/>
              <a:buChar char="q"/>
            </a:pPr>
            <a:r>
              <a:rPr lang="en-US" sz="2400" dirty="0" err="1" smtClean="0"/>
              <a:t>Seleksi</a:t>
            </a:r>
            <a:r>
              <a:rPr lang="en-US" sz="2400" dirty="0" smtClean="0"/>
              <a:t> </a:t>
            </a:r>
            <a:r>
              <a:rPr lang="en-US" sz="2400" dirty="0" err="1" smtClean="0"/>
              <a:t>rencana</a:t>
            </a:r>
            <a:r>
              <a:rPr lang="en-US" sz="2400" dirty="0" smtClean="0"/>
              <a:t> </a:t>
            </a:r>
            <a:r>
              <a:rPr lang="en-US" sz="2400" dirty="0" err="1" smtClean="0"/>
              <a:t>bisnis</a:t>
            </a:r>
            <a:r>
              <a:rPr lang="en-US" sz="2400" dirty="0" smtClean="0"/>
              <a:t> yang </a:t>
            </a:r>
            <a:r>
              <a:rPr lang="en-US" sz="2400" dirty="0" err="1" smtClean="0"/>
              <a:t>dilakukan</a:t>
            </a:r>
            <a:r>
              <a:rPr lang="en-US" sz="2400" dirty="0" smtClean="0"/>
              <a:t> </a:t>
            </a:r>
            <a:r>
              <a:rPr lang="en-US" sz="2400" dirty="0" err="1" smtClean="0"/>
              <a:t>dengan</a:t>
            </a:r>
            <a:r>
              <a:rPr lang="en-US" sz="2400" dirty="0" smtClean="0"/>
              <a:t> </a:t>
            </a:r>
            <a:r>
              <a:rPr lang="en-US" sz="2400" dirty="0" err="1" smtClean="0"/>
              <a:t>melibatkan</a:t>
            </a:r>
            <a:r>
              <a:rPr lang="en-US" sz="2400" dirty="0" smtClean="0"/>
              <a:t> </a:t>
            </a:r>
            <a:r>
              <a:rPr lang="en-US" sz="2400" dirty="0" err="1" smtClean="0"/>
              <a:t>pihak</a:t>
            </a:r>
            <a:r>
              <a:rPr lang="en-US" sz="2400" dirty="0" smtClean="0"/>
              <a:t> </a:t>
            </a:r>
            <a:r>
              <a:rPr lang="en-US" sz="2400" dirty="0" err="1" smtClean="0"/>
              <a:t>ketiga</a:t>
            </a:r>
            <a:r>
              <a:rPr lang="en-US" sz="2400" dirty="0" smtClean="0"/>
              <a:t> (</a:t>
            </a:r>
            <a:r>
              <a:rPr lang="en-US" sz="2400" dirty="0" err="1" smtClean="0"/>
              <a:t>perbankan</a:t>
            </a:r>
            <a:r>
              <a:rPr lang="en-US" sz="2400" dirty="0" smtClean="0"/>
              <a:t>, </a:t>
            </a:r>
            <a:r>
              <a:rPr lang="en-US" sz="2400" dirty="0" err="1" smtClean="0"/>
              <a:t>perusahaan</a:t>
            </a:r>
            <a:r>
              <a:rPr lang="en-US" sz="2400" dirty="0" smtClean="0"/>
              <a:t>)</a:t>
            </a:r>
          </a:p>
          <a:p>
            <a:pPr marL="285750" indent="-285750"/>
            <a:r>
              <a:rPr lang="en-US" sz="2400" b="1" dirty="0" err="1" smtClean="0"/>
              <a:t>Magang</a:t>
            </a:r>
            <a:endParaRPr lang="en-US" sz="2400" b="1" dirty="0" smtClean="0"/>
          </a:p>
          <a:p>
            <a:pPr marL="463550" indent="-463550" algn="just">
              <a:buFont typeface="Wingdings" pitchFamily="2" charset="2"/>
              <a:buChar char="q"/>
            </a:pPr>
            <a:r>
              <a:rPr lang="en-US" sz="2400" dirty="0" err="1" smtClean="0"/>
              <a:t>Magang</a:t>
            </a:r>
            <a:r>
              <a:rPr lang="en-US" sz="2400" dirty="0" smtClean="0"/>
              <a:t> </a:t>
            </a:r>
            <a:r>
              <a:rPr lang="en-US" sz="2400" dirty="0" err="1" smtClean="0"/>
              <a:t>adalah</a:t>
            </a:r>
            <a:r>
              <a:rPr lang="en-US" sz="2400" dirty="0" smtClean="0"/>
              <a:t> </a:t>
            </a:r>
            <a:r>
              <a:rPr lang="en-US" sz="2400" dirty="0" err="1" smtClean="0"/>
              <a:t>penempatan</a:t>
            </a:r>
            <a:r>
              <a:rPr lang="en-US" sz="2400" dirty="0" smtClean="0"/>
              <a:t> </a:t>
            </a:r>
            <a:r>
              <a:rPr lang="en-US" sz="2400" dirty="0" err="1" smtClean="0"/>
              <a:t>mahasiswa</a:t>
            </a:r>
            <a:r>
              <a:rPr lang="en-US" sz="2400" dirty="0" smtClean="0"/>
              <a:t> </a:t>
            </a:r>
            <a:r>
              <a:rPr lang="en-US" sz="2400" dirty="0" err="1" smtClean="0"/>
              <a:t>peserta</a:t>
            </a:r>
            <a:r>
              <a:rPr lang="en-US" sz="2400" dirty="0" smtClean="0"/>
              <a:t> PMW </a:t>
            </a:r>
            <a:r>
              <a:rPr lang="en-US" sz="2400" dirty="0" err="1" smtClean="0"/>
              <a:t>pada</a:t>
            </a:r>
            <a:r>
              <a:rPr lang="en-US" sz="2400" dirty="0" smtClean="0"/>
              <a:t> </a:t>
            </a:r>
            <a:r>
              <a:rPr lang="en-US" sz="2400" dirty="0" err="1" smtClean="0"/>
              <a:t>lembaga</a:t>
            </a:r>
            <a:r>
              <a:rPr lang="en-US" sz="2400" dirty="0" smtClean="0"/>
              <a:t> </a:t>
            </a:r>
            <a:r>
              <a:rPr lang="en-US" sz="2400" dirty="0" err="1" smtClean="0"/>
              <a:t>atau</a:t>
            </a:r>
            <a:r>
              <a:rPr lang="en-US" sz="2400" dirty="0" smtClean="0"/>
              <a:t> UKM </a:t>
            </a:r>
            <a:endParaRPr lang="en-US" sz="2400" dirty="0" smtClean="0"/>
          </a:p>
          <a:p>
            <a:pPr marL="463550" indent="-463550" algn="just">
              <a:buFont typeface="Wingdings" pitchFamily="2" charset="2"/>
              <a:buChar char="q"/>
            </a:pPr>
            <a:r>
              <a:rPr lang="en-US" sz="2400" dirty="0" err="1" smtClean="0"/>
              <a:t>Magang</a:t>
            </a:r>
            <a:r>
              <a:rPr lang="en-US" sz="2400" dirty="0" smtClean="0"/>
              <a:t> </a:t>
            </a:r>
            <a:r>
              <a:rPr lang="en-US" sz="2400" dirty="0" err="1" smtClean="0"/>
              <a:t>wajib</a:t>
            </a:r>
            <a:r>
              <a:rPr lang="en-US" sz="2400" dirty="0" smtClean="0"/>
              <a:t> </a:t>
            </a:r>
            <a:r>
              <a:rPr lang="en-US" sz="2400" dirty="0" err="1" smtClean="0"/>
              <a:t>dilakukan</a:t>
            </a:r>
            <a:r>
              <a:rPr lang="en-US" sz="2400" dirty="0" smtClean="0"/>
              <a:t> </a:t>
            </a:r>
            <a:r>
              <a:rPr lang="en-US" sz="2400" dirty="0" err="1" smtClean="0"/>
              <a:t>oleh</a:t>
            </a:r>
            <a:r>
              <a:rPr lang="en-US" sz="2400" dirty="0" smtClean="0"/>
              <a:t> </a:t>
            </a:r>
            <a:r>
              <a:rPr lang="en-US" sz="2400" dirty="0" err="1" smtClean="0"/>
              <a:t>mahasiswa</a:t>
            </a:r>
            <a:r>
              <a:rPr lang="en-US" sz="2400" dirty="0" smtClean="0"/>
              <a:t> </a:t>
            </a:r>
            <a:r>
              <a:rPr lang="en-US" sz="2400" dirty="0" err="1" smtClean="0"/>
              <a:t>peserta</a:t>
            </a:r>
            <a:r>
              <a:rPr lang="en-US" sz="2400" dirty="0" smtClean="0"/>
              <a:t> PMW </a:t>
            </a:r>
            <a:r>
              <a:rPr lang="en-US" sz="2400" dirty="0" err="1" smtClean="0"/>
              <a:t>kecuali</a:t>
            </a:r>
            <a:r>
              <a:rPr lang="en-US" sz="2400" dirty="0" smtClean="0"/>
              <a:t> yang </a:t>
            </a:r>
            <a:r>
              <a:rPr lang="en-US" sz="2400" dirty="0" err="1" smtClean="0"/>
              <a:t>telah</a:t>
            </a:r>
            <a:r>
              <a:rPr lang="en-US" sz="2400" dirty="0" smtClean="0"/>
              <a:t> </a:t>
            </a:r>
            <a:r>
              <a:rPr lang="en-US" sz="2400" dirty="0" err="1" smtClean="0"/>
              <a:t>mengikuti</a:t>
            </a:r>
            <a:r>
              <a:rPr lang="en-US" sz="2400" dirty="0" smtClean="0"/>
              <a:t> program Co-op, KKU </a:t>
            </a:r>
            <a:r>
              <a:rPr lang="en-US" sz="2400" dirty="0" err="1" smtClean="0"/>
              <a:t>atau</a:t>
            </a:r>
            <a:r>
              <a:rPr lang="en-US" sz="2400" dirty="0" smtClean="0"/>
              <a:t> program </a:t>
            </a:r>
            <a:r>
              <a:rPr lang="en-US" sz="2400" dirty="0" err="1" smtClean="0"/>
              <a:t>kewirausahaan</a:t>
            </a:r>
            <a:r>
              <a:rPr lang="en-US" sz="2400" dirty="0" smtClean="0"/>
              <a:t> yang </a:t>
            </a:r>
            <a:r>
              <a:rPr lang="en-US" sz="2400" dirty="0" err="1" smtClean="0"/>
              <a:t>sejenis</a:t>
            </a:r>
            <a:r>
              <a:rPr lang="en-US" sz="2400" dirty="0" smtClean="0"/>
              <a:t>. </a:t>
            </a:r>
            <a:endParaRPr lang="en-US" sz="24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336</TotalTime>
  <Words>667</Words>
  <Application>Microsoft Office PowerPoint</Application>
  <PresentationFormat>On-screen Show (4:3)</PresentationFormat>
  <Paragraphs>82</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 Program  Mahasiswa Wirausaha (PMW)</vt:lpstr>
      <vt:lpstr>Latar Belakang</vt:lpstr>
      <vt:lpstr>Tujuan </vt:lpstr>
      <vt:lpstr>Manfaat</vt:lpstr>
      <vt:lpstr>Manfaat</vt:lpstr>
      <vt:lpstr>Manfaat</vt:lpstr>
      <vt:lpstr>Prinsip Program</vt:lpstr>
      <vt:lpstr>Pelaksanaan</vt:lpstr>
      <vt:lpstr>Pelaksanaan</vt:lpstr>
      <vt:lpstr>Pelaksanaan</vt:lpstr>
      <vt:lpstr>Pelaksanaan</vt:lpstr>
      <vt:lpstr>Indikator Keberhasilan Program</vt:lpstr>
      <vt:lpstr>Pelaporan</vt:lpstr>
      <vt:lpstr>Evaluasi</vt:lpstr>
      <vt:lpstr>Keberlanjutan Program</vt:lpstr>
      <vt:lpstr>Jadwal Kegiatan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Mahasiswa Berprestasi</dc:title>
  <dc:creator>Admin</dc:creator>
  <cp:lastModifiedBy>Johntor</cp:lastModifiedBy>
  <cp:revision>73</cp:revision>
  <dcterms:created xsi:type="dcterms:W3CDTF">2006-08-16T00:00:00Z</dcterms:created>
  <dcterms:modified xsi:type="dcterms:W3CDTF">2013-02-27T03:59:42Z</dcterms:modified>
</cp:coreProperties>
</file>